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4" r:id="rId1"/>
    <p:sldMasterId id="2147483655" r:id="rId2"/>
    <p:sldMasterId id="2147483650" r:id="rId3"/>
    <p:sldMasterId id="2147483656" r:id="rId4"/>
  </p:sldMasterIdLst>
  <p:notesMasterIdLst>
    <p:notesMasterId r:id="rId21"/>
  </p:notesMasterIdLst>
  <p:sldIdLst>
    <p:sldId id="256" r:id="rId5"/>
    <p:sldId id="269" r:id="rId6"/>
    <p:sldId id="260" r:id="rId7"/>
    <p:sldId id="257" r:id="rId8"/>
    <p:sldId id="259" r:id="rId9"/>
    <p:sldId id="258" r:id="rId10"/>
    <p:sldId id="263" r:id="rId11"/>
    <p:sldId id="261" r:id="rId12"/>
    <p:sldId id="262" r:id="rId13"/>
    <p:sldId id="266" r:id="rId14"/>
    <p:sldId id="270" r:id="rId15"/>
    <p:sldId id="271" r:id="rId16"/>
    <p:sldId id="264" r:id="rId17"/>
    <p:sldId id="265" r:id="rId18"/>
    <p:sldId id="267" r:id="rId19"/>
    <p:sldId id="268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Impact" pitchFamily="34" charset="0"/>
      <p:regular r:id="rId26"/>
    </p:embeddedFont>
    <p:embeddedFont>
      <p:font typeface="MS Shell Dlg 2" pitchFamily="34" charset="0"/>
      <p:regular r:id="rId27"/>
      <p:bold r:id="rId28"/>
    </p:embeddedFont>
  </p:embeddedFontLst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1pPr>
    <a:lvl2pPr marL="381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2pPr>
    <a:lvl3pPr marL="762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3pPr>
    <a:lvl4pPr marL="1143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4pPr>
    <a:lvl5pPr marL="1524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0000FF"/>
    </p:penClr>
  </p:showPr>
  <p:extLst>
    <p:ext uri="smNativeData">
      <pr:smAppRevision xmlns:pr="pr" xmlns="" dt="1367215425" val="679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7" autoAdjust="0"/>
    <p:restoredTop sz="94660"/>
  </p:normalViewPr>
  <p:slideViewPr>
    <p:cSldViewPr snapToObjects="1">
      <p:cViewPr varScale="1">
        <p:scale>
          <a:sx n="73" d="100"/>
          <a:sy n="73" d="100"/>
        </p:scale>
        <p:origin x="-2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" d="100"/>
        <a:sy n="12" d="100"/>
      </p:scale>
      <p:origin x="0" y="0"/>
    </p:cViewPr>
  </p:sorterViewPr>
  <p:notesViewPr>
    <p:cSldViewPr snapToObjects="1">
      <p:cViewPr>
        <p:scale>
          <a:sx n="69" d="100"/>
          <a:sy n="69" d="100"/>
        </p:scale>
        <p:origin x="284" y="1312"/>
      </p:cViewPr>
      <p:guideLst/>
    </p:cSldViewPr>
  </p:notesViewPr>
  <p:gridSpacing cx="73477438" cy="73477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zltg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BkSAACm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41955" cy="4305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l">
              <a:defRPr sz="1200"/>
            </a:pPr>
            <a:endParaRPr/>
          </a:p>
        </p:txBody>
      </p:sp>
      <p:sp>
        <p:nvSpPr>
          <p:cNvPr id="3" name="Zeitstempel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0I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WFwAAAAAAADAqAACmAgAAAAAAAA=="/>
              </a:ext>
            </a:extLst>
          </p:cNvSpPr>
          <p:nvPr>
            <p:ph type="dt" sz="quarter" idx="1"/>
          </p:nvPr>
        </p:nvSpPr>
        <p:spPr>
          <a:xfrm>
            <a:off x="3874770" y="0"/>
            <a:ext cx="2983230" cy="4305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200"/>
            </a:pPr>
            <a:fld id="{3F48D749-07D2-1D21-9CF0-F17499BE6AA4}" type="datetime1">
              <a:rPr/>
              <a:pPr algn="r">
                <a:defRPr sz="1200"/>
              </a:pPr>
              <a:t></a:t>
            </a:fld>
            <a:endParaRPr/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TUAABkSAABAOAAAAAAAAA=="/>
              </a:ext>
            </a:extLst>
          </p:cNvSpPr>
          <p:nvPr>
            <p:ph type="ftr" sz="quarter" idx="2"/>
          </p:nvPr>
        </p:nvSpPr>
        <p:spPr>
          <a:xfrm>
            <a:off x="0" y="8682355"/>
            <a:ext cx="2941955" cy="4616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l">
              <a:defRPr sz="1200"/>
            </a:pPr>
            <a:endParaRPr/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zC2g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WFwAAaTUAADAqAABAOAAAAAAAAA=="/>
              </a:ext>
            </a:extLst>
          </p:cNvSpPr>
          <p:nvPr>
            <p:ph type="sldNum" sz="quarter" idx="3"/>
          </p:nvPr>
        </p:nvSpPr>
        <p:spPr>
          <a:xfrm>
            <a:off x="3874770" y="8682355"/>
            <a:ext cx="2983230" cy="4616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200"/>
            </a:pPr>
            <a:fld id="{3F48F63D-73D2-1D00-9CF0-8555B8BE6AD0}" type="slidenum">
              <a:rPr/>
              <a:pPr algn="r">
                <a:defRPr sz="1200"/>
              </a:pPr>
              <a:t>‹Nr.›</a:t>
            </a:fld>
            <a:endParaRPr/>
          </a:p>
        </p:txBody>
      </p:sp>
      <p:sp>
        <p:nvSpPr>
          <p:cNvPr id="6" name="FoliengrafikBereich1"/>
          <p:cNvSpPr>
            <a:spLocks noGrp="1" noRot="1" noChangeAspect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BwAAagQAAFAjAAApGQAAAAAAAA=="/>
              </a:ext>
            </a:extLst>
          </p:cNvSpPr>
          <p:nvPr>
            <p:ph type="sldImg" idx="4"/>
          </p:nvPr>
        </p:nvSpPr>
        <p:spPr>
          <a:xfrm>
            <a:off x="1148080" y="717550"/>
            <a:ext cx="4592320" cy="337248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7" name="MotizPlatzhalt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7RoAAPYlAAAWNAAAAAAAAA=="/>
              </a:ext>
            </a:extLst>
          </p:cNvSpPr>
          <p:nvPr>
            <p:ph type="body" idx="5"/>
          </p:nvPr>
        </p:nvSpPr>
        <p:spPr>
          <a:xfrm>
            <a:off x="717550" y="4377055"/>
            <a:ext cx="5453380" cy="40900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Master-Textstil durch Klicken bearbeiten</a:t>
            </a:r>
          </a:p>
          <a:p>
            <a:pPr lvl="1">
              <a:defRPr/>
            </a:pPr>
            <a:r>
              <a:t>Zweite Ebene</a:t>
            </a:r>
          </a:p>
          <a:p>
            <a:pPr lvl="2">
              <a:defRPr/>
            </a:pPr>
            <a:r>
              <a:t>Dritte Ebene</a:t>
            </a:r>
          </a:p>
          <a:p>
            <a:pPr lvl="3">
              <a:defRPr/>
            </a:pPr>
            <a:r>
              <a:t>Vierte Ebene</a:t>
            </a:r>
          </a:p>
          <a:p>
            <a:pPr lvl="4">
              <a:defRPr/>
            </a:pPr>
            <a:r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zWjg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unter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g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D344-0AD2-1D25-9CF0-FC709DBE6AA9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D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 und zwei Spalten, link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FJQAAAAAAAA=="/>
              </a:ext>
            </a:extLst>
          </p:cNvSpPr>
          <p:nvPr>
            <p:ph sz="half" idx="3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959E-D0D2-1D63-9CF0-2636DBBE6A73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und zwei Zeilen, unt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D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F2E4-AAD2-1D04-9CF0-5C51BCBE6A09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zwei Zeilen, ob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Gk1AACFJQAAAAAAAA=="/>
              </a:ext>
            </a:extLst>
          </p:cNvSpPr>
          <p:nvPr>
            <p:ph sz="half" idx="3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9CCE-80D2-1D6A-9CF0-763FD2BE6A23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uXkz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zWjg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unter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BE62-2CD2-1D48-9CF0-DA1DF0BE6A8F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kdm9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KZjO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FJQAAAAAAAA=="/>
              </a:ext>
            </a:extLst>
          </p:cNvSpPr>
          <p:nvPr>
            <p:ph idx="1"/>
          </p:nvPr>
        </p:nvSpPr>
        <p:spPr>
          <a:xfrm>
            <a:off x="430530" y="1578610"/>
            <a:ext cx="82518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E187-C9D2-1D17-9CF0-3F42AFBE6A6A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Uwvt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mMc0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FJQAAAAAAAA=="/>
              </a:ext>
            </a:extLst>
          </p:cNvSpPr>
          <p:nvPr>
            <p:ph sz="half" idx="2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B0E8-A6D2-1D46-9CF0-5013FEBE6A05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LuTP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E2E9-A7D2-1D14-9CF0-5141ACBE6A04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Kfne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D04B-05D2-1D26-9CF0-F3739EBE6AA6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CFJQAAAAAAAA=="/>
              </a:ext>
            </a:extLst>
          </p:cNvSpPr>
          <p:nvPr>
            <p:ph/>
          </p:nvPr>
        </p:nvSpPr>
        <p:spPr>
          <a:xfrm>
            <a:off x="430530" y="287020"/>
            <a:ext cx="8251825" cy="581215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A45F-11D2-1D52-9CF0-E707EABE6AB2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/dXR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D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Y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Gk1AACFJQAAAAAAAA=="/>
              </a:ext>
            </a:extLst>
          </p:cNvSpPr>
          <p:nvPr>
            <p:ph sz="half" idx="2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A7AB-E5D2-1D51-9CF0-1304E9BE6A46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FJQAAAAAAAA=="/>
              </a:ext>
            </a:extLst>
          </p:cNvSpPr>
          <p:nvPr>
            <p:ph idx="1"/>
          </p:nvPr>
        </p:nvSpPr>
        <p:spPr>
          <a:xfrm>
            <a:off x="430530" y="1578610"/>
            <a:ext cx="82518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CB69-27D2-1D3D-9CF0-D16885BE6A84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S1yA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E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4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3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Y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4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yVbQ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BF5F-11D2-1D49-9CF0-E71CF1BE6AB2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 und zwei Spalten, recht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8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w+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g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91E0-AED2-1D67-9CF0-5832DFBE6A0D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 und zwei Spalten, link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RT2g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o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yn2Q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FJQAAAAAAAA=="/>
              </a:ext>
            </a:extLst>
          </p:cNvSpPr>
          <p:nvPr>
            <p:ph sz="half" idx="3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B300-4ED2-1D45-9CF0-B810FDBE6AED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und zwei Zeilen, unt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M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D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IA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DAE5-ABD2-1D2C-9CF0-5D7994BE6A08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zwei Zeilen, ob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L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k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Gk1AACFJQAAAAAAAA=="/>
              </a:ext>
            </a:extLst>
          </p:cNvSpPr>
          <p:nvPr>
            <p:ph sz="half" idx="3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b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C83A-74D2-1D3E-9CF0-826B86BE6AD7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g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unter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AL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FJQAAAAAAAA=="/>
              </a:ext>
            </a:extLst>
          </p:cNvSpPr>
          <p:nvPr>
            <p:ph idx="1"/>
          </p:nvPr>
        </p:nvSpPr>
        <p:spPr>
          <a:xfrm>
            <a:off x="430530" y="1578610"/>
            <a:ext cx="82518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AL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M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FJQAAAAAAAA=="/>
              </a:ext>
            </a:extLst>
          </p:cNvSpPr>
          <p:nvPr>
            <p:ph sz="half" idx="2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BI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FJQAAAAAAAA=="/>
              </a:ext>
            </a:extLst>
          </p:cNvSpPr>
          <p:nvPr>
            <p:ph sz="half" idx="2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FD3B-75D2-1D0B-9CF0-835EB3BE6AD6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6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iew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CFJQAAAAAAAA=="/>
              </a:ext>
            </a:extLst>
          </p:cNvSpPr>
          <p:nvPr>
            <p:ph/>
          </p:nvPr>
        </p:nvSpPr>
        <p:spPr>
          <a:xfrm>
            <a:off x="430530" y="287020"/>
            <a:ext cx="8251825" cy="581215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U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D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IAU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Gk1AACFJQAAAAAAAA=="/>
              </a:ext>
            </a:extLst>
          </p:cNvSpPr>
          <p:nvPr>
            <p:ph sz="half" idx="2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g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4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AL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3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4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 und zwei Spalten, recht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IAa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 und zwei Spalten, link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IA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FJQAAAAAAAA=="/>
              </a:ext>
            </a:extLst>
          </p:cNvSpPr>
          <p:nvPr>
            <p:ph sz="half" idx="3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und zwei Zeilen, unt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D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zwei Zeilen, ob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Gk1AACFJQAAAAAAAA=="/>
              </a:ext>
            </a:extLst>
          </p:cNvSpPr>
          <p:nvPr>
            <p:ph sz="half" idx="3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unter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F1DD-93D2-1D07-9CF0-6552BFBE6A30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FJQAAAAAAAA=="/>
              </a:ext>
            </a:extLst>
          </p:cNvSpPr>
          <p:nvPr>
            <p:ph idx="1"/>
          </p:nvPr>
        </p:nvSpPr>
        <p:spPr>
          <a:xfrm>
            <a:off x="430530" y="1578610"/>
            <a:ext cx="82518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95E5-ABD2-1D63-9CF0-5D36DBBE6A08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FJQAAAAAAAA=="/>
              </a:ext>
            </a:extLst>
          </p:cNvSpPr>
          <p:nvPr>
            <p:ph sz="half" idx="2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C9D3-9DD2-1D3F-9CF0-6B6A87BE6A3E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EBA8-E6D2-1D1D-9CF0-1048A5BE6A45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9FFE-B0D2-1D69-9CF0-463CD1BE6A13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MoB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D1F4-BAD2-1D27-9CF0-4C729FBE6A19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CFJQAAAAAAAA=="/>
              </a:ext>
            </a:extLst>
          </p:cNvSpPr>
          <p:nvPr>
            <p:ph/>
          </p:nvPr>
        </p:nvSpPr>
        <p:spPr>
          <a:xfrm>
            <a:off x="430530" y="287020"/>
            <a:ext cx="8251825" cy="581215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BA0C-42D2-1D4C-9CF0-B419F4BE6AE1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D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Gk1AACFJQAAAAAAAA=="/>
              </a:ext>
            </a:extLst>
          </p:cNvSpPr>
          <p:nvPr>
            <p:ph sz="half" idx="2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Eg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D561-2FD2-1D23-9CF0-D9769BBE6A8C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ycRw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4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wqRw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3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4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CM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9B78-36D2-1D6D-9CF0-C038D5BE6A95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 und zwei Spalten, recht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s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y/RQ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BA1D-53D2-1D4C-9CF0-A519F4BE6AF0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 und zwei Spalten, link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8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I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FJQAAAAAAAA=="/>
              </a:ext>
            </a:extLst>
          </p:cNvSpPr>
          <p:nvPr>
            <p:ph sz="half" idx="3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B1E0-AED2-1D47-9CF0-5812FFBE6A0D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und zwei Zeilen, unt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Y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D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Es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E22C-62D2-1D14-9CF0-9441ACBE6AC1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zwei Zeilen, ob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g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Gk1AACFJQAAAAAAAA=="/>
              </a:ext>
            </a:extLst>
          </p:cNvSpPr>
          <p:nvPr>
            <p:ph sz="half" idx="3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1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F48847D-33D2-1D72-9CF0-C527CABE6A90}" type="slidenum">
              <a:rPr/>
              <a:pPr algn="r">
                <a:defRPr sz="1400"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B778-36D2-1D41-9CF0-C014F9BE6A95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g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CFJQAAAAAAAA=="/>
              </a:ext>
            </a:extLst>
          </p:cNvSpPr>
          <p:nvPr>
            <p:ph/>
          </p:nvPr>
        </p:nvSpPr>
        <p:spPr>
          <a:xfrm>
            <a:off x="430530" y="287020"/>
            <a:ext cx="8251825" cy="581215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D7B0-FED2-1D21-9CF0-087499BE6A5D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Gk1AACD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Gk1AACFJQAAAAAAAA=="/>
              </a:ext>
            </a:extLst>
          </p:cNvSpPr>
          <p:nvPr>
            <p:ph sz="half" idx="2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9AC3-8DD2-1D6C-9CF0-7B39D4BE6A2E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6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QAL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D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U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4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uBgAAO0aAACFJQAAAAAAAA=="/>
              </a:ext>
            </a:extLst>
          </p:cNvSpPr>
          <p:nvPr>
            <p:ph sz="quarter" idx="3"/>
          </p:nvPr>
        </p:nvSpPr>
        <p:spPr>
          <a:xfrm>
            <a:off x="4305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4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EABC-F2D2-1D1C-9CF0-0449A4BE6A51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8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 und zwei Spalten, recht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gkAAO0a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394652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tgkAAGk1AACD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1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DA18-56D2-1D2C-9CF0-A07994BE6AF5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CA Lab 1">
    <p:bg>
      <p:bgPr>
        <a:gradFill flip="none" rotWithShape="0">
          <a:gsLst>
            <a:gs pos="0">
              <a:srgbClr val="4F81BD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f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FCQAAuicAAHAxAAB+KQAAAAAAAA=="/>
              </a:ext>
            </a:extLst>
          </p:cNvSpPr>
          <p:nvPr>
            <p:ph type="ftr" sz="quarter" idx="1"/>
          </p:nvPr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Carsten Winkler           A lightweight LabVIEW™-EPICS-Interface</a:t>
            </a:r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f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MQAAuicAAGk1AAB+KQAAAAAAAA=="/>
              </a:ext>
            </a:extLst>
          </p:cNvSpPr>
          <p:nvPr>
            <p:ph type="sldNum" sz="quarter" idx="2"/>
          </p:nvPr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CEE6-A8D2-1D38-9CF0-5E6D80BE6A0B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pic>
        <p:nvPicPr>
          <p:cNvPr id="4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BgC9Oj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rAAAADgAAABjCAAA7wcAAAAAAAA="/>
              </a:ext>
            </a:extLst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220" y="35560"/>
            <a:ext cx="1254125" cy="1254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Grafik2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IAAAD///8AAAAAAAAAAAAAAAAAAAAAAAAAAABkAAAAZAAAAAAAAAAXAAAAFAAAAAAAAAAAAAAA/38AAP9/AAAAAAAACQAAAAQAAABj3ygNDAAAABAAAAAAAAAAAAAAAAAAAAAAAAAAHgAAAGgAAAAAAAAAAAAAAAAAAAAAAAAAAAAAABAnAAAQJwAAAAAAAAAAAAAAAAAAAAAAAAAAAAAAAAAAAAAAAAAAAAAUAAAAAAAAAMDA/wAAAAAAZAAAADIAAAAAAAAAZAAAAAAAAAB/f38AAQAAAB8AAABUAAAAu+DjBf///wEAAAAAAAAAAAAAAAAAAAAAAAAAAAAAAAAAAAAAAAAAAAAAAAJ/f38AgICAA8zMzADAwP8Af39/AAAAAAAAAAAAAAAAAP///wD///8AIQAAABgAAAAUAAAAbycAAP3+//9JOQAA7AcAAAAAAAA="/>
              </a:ext>
            </a:extLst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325" y="-164465"/>
            <a:ext cx="2901950" cy="14522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1"/>
          <p:cNvSpPr>
            <a:extLst>
              <a:ext uri="smNativeData">
                <pr:smNativeData xmlns:pr="pr" xmlns="" val="SMDATA_12_QQ1+U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fA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aAAAAjAcAAAkLAABQCQAAAAAAAA=="/>
              </a:ext>
            </a:extLst>
          </p:cNvSpPr>
          <p:nvPr/>
        </p:nvSpPr>
        <p:spPr>
          <a:xfrm flipH="1">
            <a:off x="97790" y="1226820"/>
            <a:ext cx="169608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l" defTabSz="44958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29</a:t>
            </a:r>
            <a:r>
              <a:rPr baseline="30000"/>
              <a:t>th</a:t>
            </a:r>
            <a:r>
              <a:t> April - 3</a:t>
            </a:r>
            <a:r>
              <a:rPr baseline="30000"/>
              <a:t>rd</a:t>
            </a:r>
            <a:r>
              <a:t> May</a:t>
            </a:r>
          </a:p>
        </p:txBody>
      </p:sp>
      <p:sp>
        <p:nvSpPr>
          <p:cNvPr id="7" name="TextPlatzhalt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fA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A=="/>
              </a:ext>
            </a:extLst>
          </p:cNvSpPr>
          <p:nvPr/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107950" marR="0" indent="-1079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pic>
        <p:nvPicPr>
          <p:cNvPr id="8" name="Grafik3"/>
          <p:cNvPicPr>
            <a:extLst>
              <a:ext uri="smNativeData">
                <pr:smNativeData xmlns:pr="pr" xmlns="" val="SMDATA_13_QQ1+URMAAAAlAAAAE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FwAAAH8hAADhCAAASSoAAAAAAAA="/>
              </a:ext>
            </a:extLst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605" y="5445125"/>
            <a:ext cx="1428750" cy="1428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381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762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143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524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Design1">
    <p:bg>
      <p:bgPr>
        <a:gradFill flip="none" rotWithShape="0">
          <a:gsLst>
            <a:gs pos="0">
              <a:srgbClr val="4F81BD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Bereich1"/>
          <p:cNvSpPr>
            <a:spLocks noGrp="1" noChangeArrowheads="1"/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f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AAAAKygAANQDAADvKQAAAAAAAA=="/>
              </a:ext>
            </a:extLst>
          </p:cNvSpPr>
          <p:nvPr>
            <p:ph type="sldNum" sz="quarter" idx="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F48F2FB-B5D2-1D04-9CF0-4351BCBE6A16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/>
          </a:p>
        </p:txBody>
      </p:sp>
      <p:pic>
        <p:nvPicPr>
          <p:cNvPr id="3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rAAAADgAAABjCAAA7wcAAAAAAAA="/>
              </a:ext>
            </a:extLst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220" y="35560"/>
            <a:ext cx="1254125" cy="1254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" name="Grafik2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IAAAD///8AAAAAAAAAAAAAAAAAAAAAAAAAAABkAAAAZAAAAAAAAAAXAAAAFAAAAAAAAAAAAAAA/38AAP9/AAAAAAAACQAAAAQAAACZGt1FDAAAABAAAAAAAAAAAAAAAAAAAAAAAAAAHgAAAGgAAAAAAAAAAAAAAAAAAAAAAAAAAAAAABAnAAAQJwAAAAAAAAAAAAAAAAAAAAAAAAAAAAAAAAAAAAAAAAAAAAAUAAAAAAAAAMDA/wAAAAAAZAAAADIAAAAAAAAAZAAAAAAAAAB/f38AAQAAAB8AAABUAAAAu+DjBf///wEAAAAAAAAAAAAAAAAAAAAAAAAAAAAAAAAAAAAAAAAAAAAAAAJ/f38AgICAA8zMzADAwP8Af39/AAAAAAAAAAAAAAAAAP///wD///8AIQAAABgAAAAUAAAAbycAAP3+//9JOQAA7AcAAAAAAAA="/>
              </a:ext>
            </a:extLst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325" y="-164465"/>
            <a:ext cx="2901950" cy="14522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Textbox1"/>
          <p:cNvSpPr>
            <a:extLst>
              <a:ext uri="smNativeData">
                <pr:smNativeData xmlns:pr="pr" xmlns="" val="SMDATA_12_QQ1+U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fA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aAAAAjAcAAAkLAABQCQAAAAAAAA=="/>
              </a:ext>
            </a:extLst>
          </p:cNvSpPr>
          <p:nvPr/>
        </p:nvSpPr>
        <p:spPr>
          <a:xfrm flipH="1">
            <a:off x="97790" y="1226820"/>
            <a:ext cx="169608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l" defTabSz="44958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29</a:t>
            </a:r>
            <a:r>
              <a:rPr baseline="30000"/>
              <a:t>th</a:t>
            </a:r>
            <a:r>
              <a:t> April - 3</a:t>
            </a:r>
            <a:r>
              <a:rPr baseline="30000"/>
              <a:t>rd</a:t>
            </a:r>
            <a:r>
              <a:t> May</a:t>
            </a:r>
          </a:p>
        </p:txBody>
      </p:sp>
      <p:sp>
        <p:nvSpPr>
          <p:cNvPr id="6" name="TextPlatzhalt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fA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A=="/>
              </a:ext>
            </a:extLst>
          </p:cNvSpPr>
          <p:nvPr/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107950" marR="0" indent="-1079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381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762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143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524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AAAAJAGAABAOAAAxScAAAAAAAA="/>
              </a:ext>
            </a:extLst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066800"/>
            <a:ext cx="9144000" cy="53981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" name="Grafik2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IAAAD///8AAAAAAAAAAAAAAAAAAAAAAAAAAABkAAAAZAAAAAAAAAAXAAAAFAAAAAAAAAAAAAAA/38AAP9/AAAAAAAACQAAAAQAAAAAAAAADAAAABAAAAAAAAAAAAAAAAAAAAAAAAAAHgAAAGgAAAAAAAAAAAAAAAAAAAAAAAAAAAAAABAnAAAQJwAAAAAAAAAAAAAAAAAAAAAAAAAAAAAAAAAAAAAAAAAAAAAUAAAAAAAAAMDA/wAAAAAAZAAAADIAAAAAAAAAZAAAAAAAAAB/f38AAQAAAB8AAABUAAAAu+DjBf///wEAAAAAAAAAAAAAAAAAAAAAAAAAAAAAAAAAAAAAAAAAAAAAAAJ/f38AgICAA8zMzADAwP8Af39/AAAAAAAAAAAAAAAAAP///wD///8AIQAAABgAAAAUAAAA7ykAAAAAAAAbOAAANgcAAAAAAAA="/>
              </a:ext>
            </a:extLst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6725" y="0"/>
            <a:ext cx="2303780" cy="1172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ArtObjekt1"/>
          <p:cNvSpPr>
            <a:extLst>
              <a:ext uri="smNativeData">
                <pr:smNativeData xmlns:pr="pr" xmlns="" val="SMDATA_13_QQ1+URMAAAAlAAAAEAAAAE0AAAAAkAAAAEgAAACQAAAASAAAAAAAAAAAAAAAAAAAAAEAAABQAAAAAAAAAAAAAAAAAAAAAADgPwAAAAAAAOA/AAAAAAAA4D8AAAAAAADgPwAAAAAAAOA/AAAAAAAA4D8AAAAAAADgPwAAAAAAAOA/AAAAAAAA4D8CAAAAjAAAAAEAAAAAAAAAAAAAAP///wgAAAAAAAAAAAAAAAAAAAAAAAAAAAAAAAAAAAAAeAAAAAEAAABAAAAAAAAAAAAAAABaAAAAAAAAAAAAAAAAAAAAAAAAAAAAAAAAAAAAAAAAAAAAAAAAAAAAAAAAAAAAAAAAAAAAAAAAAAAAAAAAAAAAAAAAAAAAAAAAAAAAFAAAADwAAAABAAAAAAAAAOzhEwAY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YAAABRAAAASQBtAHAAYQBjAHQAAABBAEEAQwBNAEEAQQBBAEEAagBBAEEAQQBBAEkAdwBBAEEAQQBCADQAQQBBAEEAQQBBABAOAAAAAAAASGQAAABkAAAAFwAAABQAAAAAAAAAAAAAAP9/AAD/fwAAAAAAAAkAAAAEAAAAQQBBAAwAAAAQAAAAAAAAAAAAAAAAAAAAAAAAAB4AAABoAAAAAAAAAAAAAAAAAAAAAAAAAAAAAAAQJwAAECcAAAAAAAAAAAAAAAAAAAAAAAAAAAAAAAAAAAAAAAAAAAAAFAAAAAAAAADAwP8AAAAAAGQAAAAyAAAAAAAAAGQAAAAAAAAAf39/AAoAAAAfAAAAVAAAAAAAAAD///8BAAAAAAAAAAAAAAAAAAAAAAAAAAAAAAAAAAAAAAAAAADs4RMAf39/AICAgAPMzMwAwMD/AH9/fwAAAAAAAAAAAAAAAAAAAAAAAAAAACEAAAAYAAAAFAAAAOIAAADkAgAALTcAAAMLAAAAAAAA"/>
              </a:ext>
            </a:extLst>
          </p:cNvSpPr>
          <p:nvPr/>
        </p:nvSpPr>
        <p:spPr>
          <a:xfrm>
            <a:off x="143510" y="469900"/>
            <a:ext cx="8825865" cy="13201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l"/>
            <a:r>
              <a:rPr sz="3600" kern="100">
                <a:ln w="15240" cap="flat" cmpd="sng" algn="ctr">
                  <a:solidFill>
                    <a:srgbClr val="ECE11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latin typeface="Impact"/>
              </a:rPr>
              <a:t>CA Lab - simplify your</a:t>
            </a:r>
            <a:r>
              <a:t/>
            </a:r>
            <a:br/>
            <a:r>
              <a:rPr sz="3600" kern="100">
                <a:ln w="15240" cap="flat" cmpd="sng" algn="ctr">
                  <a:solidFill>
                    <a:srgbClr val="ECE11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latin typeface="Impact"/>
              </a:rPr>
              <a:t>LabVIEW™-EPICS communication</a:t>
            </a:r>
          </a:p>
        </p:txBody>
      </p:sp>
      <p:grpSp>
        <p:nvGrpSpPr>
          <p:cNvPr id="5" name="Gruppe1"/>
          <p:cNvGrpSpPr>
            <a:extLst>
              <a:ext uri="smNativeData">
                <pr:smNativeData xmlns:pr="pr" xmlns="" val="SMDATA_6_QQ1+U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CcKAAAQTgAACIqAAAAAAAA"/>
              </a:ext>
            </a:extLst>
          </p:cNvGrpSpPr>
          <p:nvPr/>
        </p:nvGrpSpPr>
        <p:grpSpPr>
          <a:xfrm>
            <a:off x="0" y="6601460"/>
            <a:ext cx="9144635" cy="247650"/>
            <a:chOff x="0" y="6601460"/>
            <a:chExt cx="9144635" cy="247650"/>
          </a:xfrm>
        </p:grpSpPr>
        <p:sp>
          <p:nvSpPr>
            <p:cNvPr id="8" name="Textbox2"/>
            <p:cNvSpPr>
              <a:extLst>
                <a:ext uri="smNativeData">
                  <pr:smNativeData xmlns:pr="pr" xmlns="" val="SMDATA_12_QQ1+U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4G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nCgAAEE4AAAiKgAAAAAAAA=="/>
                </a:ext>
              </a:extLst>
            </p:cNvSpPr>
            <p:nvPr/>
          </p:nvSpPr>
          <p:spPr>
            <a:xfrm>
              <a:off x="0" y="6601460"/>
              <a:ext cx="9144635" cy="2476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t"/>
            <a:lstStyle>
              <a:lvl1pPr marL="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1pPr>
              <a:lvl2pPr marL="381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2pPr>
              <a:lvl3pPr marL="762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3pPr>
              <a:lvl4pPr marL="1143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4pPr>
              <a:lvl5pPr marL="1524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5pPr>
            </a:lstStyle>
            <a:p>
              <a:pPr marL="0" marR="0" indent="0" algn="ct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t>EPICS Meeting 29</a:t>
              </a:r>
              <a:r>
                <a:rPr baseline="30000"/>
                <a:t>th</a:t>
              </a:r>
              <a:r>
                <a:t> April - 3</a:t>
              </a:r>
              <a:r>
                <a:rPr baseline="30000"/>
                <a:t>rd</a:t>
              </a:r>
              <a:r>
                <a:t> May</a:t>
              </a:r>
            </a:p>
          </p:txBody>
        </p:sp>
        <p:sp>
          <p:nvSpPr>
            <p:cNvPr id="7" name="Textbox1"/>
            <p:cNvSpPr>
              <a:extLst>
                <a:ext uri="smNativeData">
                  <pr:smNativeData xmlns:pr="pr" xmlns="" val="SMDATA_12_QQ1+U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4G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lIwAAnCgAAA84AAAiKgAAAAAAAA=="/>
                </a:ext>
              </a:extLst>
            </p:cNvSpPr>
            <p:nvPr/>
          </p:nvSpPr>
          <p:spPr>
            <a:xfrm>
              <a:off x="5835015" y="6601460"/>
              <a:ext cx="3277870" cy="2476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t"/>
            <a:lstStyle>
              <a:lvl1pPr marL="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1pPr>
              <a:lvl2pPr marL="381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2pPr>
              <a:lvl3pPr marL="762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3pPr>
              <a:lvl4pPr marL="1143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4pPr>
              <a:lvl5pPr marL="1524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5pPr>
            </a:lstStyle>
            <a:p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t>© 2013 Helmholtz-Zentrum Berlin</a:t>
              </a:r>
              <a:endParaRPr>
                <a:solidFill>
                  <a:srgbClr val="000000"/>
                </a:solidFill>
                <a:latin typeface="MS Shell Dlg 2" pitchFamily="2" charset="0"/>
                <a:ea typeface="Arial" pitchFamily="2" charset="0"/>
                <a:cs typeface="Arial" pitchFamily="2" charset="0"/>
              </a:endParaRPr>
            </a:p>
          </p:txBody>
        </p:sp>
        <p:sp>
          <p:nvSpPr>
            <p:cNvPr id="6" name="Textbox3"/>
            <p:cNvSpPr>
              <a:extLst>
                <a:ext uri="smNativeData">
                  <pr:smNativeData xmlns:pr="pr" xmlns="" val="SMDATA_12_QQ1+URMAAAAlAAAAZAAAAA0AAAAAAAAAAAAAAAAAAAAAA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4G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lAAAAnCgAAK4NAAAiKgAAAAAAAA=="/>
                </a:ext>
              </a:extLst>
            </p:cNvSpPr>
            <p:nvPr/>
          </p:nvSpPr>
          <p:spPr>
            <a:xfrm>
              <a:off x="23495" y="6601460"/>
              <a:ext cx="2200275" cy="2476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t"/>
            <a:lstStyle>
              <a:lvl1pPr marL="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1pPr>
              <a:lvl2pPr marL="381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2pPr>
              <a:lvl3pPr marL="762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3pPr>
              <a:lvl4pPr marL="1143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4pPr>
              <a:lvl5pPr marL="152400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lvl5pPr>
            </a:lstStyle>
            <a:p>
              <a:pPr marL="0" marR="0" indent="0" algn="l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1" spc="0" baseline="0">
                  <a:solidFill>
                    <a:schemeClr val="tx1"/>
                  </a:solidFill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t>Carsten Winkler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381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762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143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524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Design1">
    <p:bg>
      <p:bgPr>
        <a:gradFill flip="none" rotWithShape="0">
          <a:gsLst>
            <a:gs pos="0">
              <a:srgbClr val="4F81BD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Bereich1"/>
          <p:cNvSpPr>
            <a:spLocks noGrp="1" noChangeArrowheads="1"/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M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>
            <p:ph type="sldNum" sz="quarter" idx="2"/>
          </p:nvPr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algn="r">
              <a:defRPr sz="1400"/>
            </a:pPr>
            <a:fld id="{3F48FA31-7FD2-1D0C-9CF0-8959B4BE6ADC}" type="slidenum">
              <a:rPr/>
              <a:pPr algn="r">
                <a:defRPr sz="1400"/>
              </a:pPr>
              <a:t>‹Nr.›</a:t>
            </a:fld>
            <a:endParaRPr/>
          </a:p>
        </p:txBody>
      </p:sp>
      <p:pic>
        <p:nvPicPr>
          <p:cNvPr id="3" name="Grafik1"/>
          <p:cNvPicPr>
            <a:picLocks noChangeAspect="1"/>
            <a:extLst>
              <a:ext uri="smNativeData">
                <pr:smNativeData xmlns:pr="pr" xmlns="" val="SMDATA_13_QQ1+U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QAAAAAQAAACMAAAAjAAAAIwAAAB4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IDQ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rAAAADgAAABjCAAA7wcAAAAAAAA="/>
              </a:ext>
            </a:extLst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220" y="35560"/>
            <a:ext cx="1254125" cy="1254125"/>
          </a:xfrm>
          <a:prstGeom prst="rect">
            <a:avLst/>
          </a:prstGeom>
          <a:noFill/>
          <a:ln w="1016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" name="Grafik2"/>
          <p:cNvPicPr>
            <a:picLocks noChangeAspect="1"/>
            <a:extLst>
              <a:ext uri="smNativeData">
                <pr:smNativeData xmlns:pr="pr" xmlns="" val="SMDATA_13_QQ1+U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AcAAAA4AAAAAAAAAAAAAAAAAAAA////AAIAAAD///8AAAAAAAAAAAAAAAAAAAAAAAAAAABkAAAAZAAAAAAAAAAXAAAAFAAAAAAAAAAAAAAA/38AAP9/AAAAAAAACQAAAAQAAAB8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D///8AIQAAABgAAAAUAAAAbycAAP3+//9JOQAA7AcAAAAAAAA="/>
              </a:ext>
            </a:extLst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325" y="-164465"/>
            <a:ext cx="2901950" cy="14522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Textbox1"/>
          <p:cNvSpPr txBox="1">
            <a:extLst>
              <a:ext uri="smNativeData">
                <pr:smNativeData xmlns:pr="pr" xmlns="" val="SMDATA_12_QQ1+URMAAAAlAAAAEgAAAE8AAAAAAAAAAAAAAAAAAAAAAAAAAAAAAAAAAAAAAAAAAAEAAABQAAAAAAAAAAAA4D8AAAAAAADgPwAAAAAAAOA/AAAAAAAA4D8AAAAAAADgPwAAAAAAAOA/AAAAAAAA4D8AAAAAAADgPwAAAAAAAOA/AAAAAAAA4D8CAAAAjAAAAAAAAAAAAAAAu+DjDP///wgAAAAAAAAAAAAAAAAAAAAAAAAAAAAAAAAAAAAAeAAAAAEAAABAAAAAAAAAAAAAAABaAAAAAAAAAAAAAAAAAAAAAAAAAAAAAAAAAAAAAAAAAAAAAAAAAAAAAAAAAAAAAAAAAAAAAAAAAAAAAAAAAAAAAAAAAAAAAAAAAAAAFAAAADwAAAAAAAAAAAAAAAAAAAkQAAAAAQAAACMAAAAjAAAAIwAAAB4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DUCAACAcAAAYFQAAAAAAAAJAAAABAAAANEe3h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aAAAAjAcAAAkLAABQCQAAAAAAAA=="/>
              </a:ext>
            </a:extLst>
          </p:cNvSpPr>
          <p:nvPr/>
        </p:nvSpPr>
        <p:spPr>
          <a:xfrm flipH="1">
            <a:off x="97790" y="1226820"/>
            <a:ext cx="1696085" cy="287020"/>
          </a:xfrm>
          <a:prstGeom prst="rect">
            <a:avLst/>
          </a:prstGeom>
          <a:noFill/>
          <a:ln w="1016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algn="l">
              <a:lnSpc>
                <a:spcPct val="80000"/>
              </a:lnSpc>
              <a:defRPr sz="1400" b="1"/>
            </a:pPr>
            <a:r>
              <a:t>29</a:t>
            </a:r>
            <a:r>
              <a:rPr baseline="30000"/>
              <a:t>th</a:t>
            </a:r>
            <a:r>
              <a:t> April - 3</a:t>
            </a:r>
            <a:r>
              <a:rPr baseline="30000"/>
              <a:t>rd</a:t>
            </a:r>
            <a:r>
              <a:t> May</a:t>
            </a:r>
          </a:p>
        </p:txBody>
      </p:sp>
      <p:sp>
        <p:nvSpPr>
          <p:cNvPr id="6" name="TextPlatzhalterBereich1"/>
          <p:cNvSpPr>
            <a:extLst>
              <a:ext uri="smNativeData">
                <pr:smNativeData xmlns:pr="pr" xmlns="" val="SMDATA_12_QQ1+U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CkB4B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A=="/>
              </a:ext>
            </a:extLst>
          </p:cNvSpPr>
          <p:nvPr/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107950" indent="-107950">
              <a:defRPr sz="2000"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</p:titleStyle>
    <p:bodyStyle>
      <a:lvl1pPr marL="2857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2857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4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EAAAAAAAAA4O7Q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pagkMAAAAEAAAAAAAAAAAAAAAAAAAAAAAAAAeAAAAaAAAAAAAAAAAAAAAAAAAAAAAAAAAAAAAECcAABAnAAAAAAAAAAAAAAAAAAAAAAAAAAAAAAAAAAAAAAAAAAAAABQAAAAAAAAAwMD/AAAAAABkAAAAMgAAAAAAAABkAAAAAAAAAH9/fwAKAAAAHwAAAFQAAADg7tAA////AQAAAAAAAAAAAAAAAAAAAAAAAAAAAAAAAAAAAAAAAAAAAAAAAn9/fwCAgIADzMzMAMDA/wB/f38AAAAAAAAAAAAAAAAAAAAAAAAAAAAhAAAAGAAAABQAAADiAAAAmAoAAEcYAAASFgAAAAAAAA=="/>
              </a:ext>
            </a:extLst>
          </p:cNvSpPr>
          <p:nvPr/>
        </p:nvSpPr>
        <p:spPr>
          <a:xfrm>
            <a:off x="143510" y="1722120"/>
            <a:ext cx="3803015" cy="1865630"/>
          </a:xfrm>
          <a:prstGeom prst="rect">
            <a:avLst/>
          </a:prstGeom>
          <a:solidFill>
            <a:srgbClr val="E0EED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" name="Rechteck2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CAgIADzMzMAMDA/wB/f38AAAAAAAAAAAAAAAAAAAAAAAAAAAAhAAAAGAAAABQAAAD9IQAAYwgAAGk1AAB8GgAAAAAAAA=="/>
              </a:ext>
            </a:extLst>
          </p:cNvSpPr>
          <p:nvPr/>
        </p:nvSpPr>
        <p:spPr>
          <a:xfrm>
            <a:off x="5525135" y="1363345"/>
            <a:ext cx="3157220" cy="294195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5" name="Rechteck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EAAAAAAAAA4O7Q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g7tAA////AQAAAAAAAAAAAAAAAAAAAAAAAAAAAAAAAAAAAAAAAAAAAAAAAn9/fwCAgIADzMzMAMDA/wB/f38AAAAAAAAAAAAAAAAAAAAAAAAAAAAhAAAAGAAAABQAAADiAAAAmAoAAEcYAAASFgAAAAAAAA=="/>
              </a:ext>
            </a:extLst>
          </p:cNvSpPr>
          <p:nvPr/>
        </p:nvSpPr>
        <p:spPr>
          <a:xfrm>
            <a:off x="143510" y="1722120"/>
            <a:ext cx="3803015" cy="1865630"/>
          </a:xfrm>
          <a:prstGeom prst="rect">
            <a:avLst/>
          </a:prstGeom>
          <a:solidFill>
            <a:srgbClr val="E0EED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6" name="Freihandform1"/>
          <p:cNvSpPr>
            <a:extLst>
              <a:ext uri="smNativeData">
                <pr:smNativeData xmlns:pr="pr" xmlns="" val="SMDATA_12_QQ1+URMAAAAlAAAACwAAAA0AAAAAAAAAAAAAAADONwAAYQ8AAAAAAAAAAAAAAAAAAAEAAABQAAAAAAAAAAAA4D8AAAAAAADgPwAAAAAAAOA/AAAAAAAA4D8AAAAAAADgPwAAAAAAAOA/AAAAAAAA4D8AAAAAAADgPwAAAAAAAOA/AAAAAAAA4D8CAAAAjAAAAAEAAAAAAAAAu+DjD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BAAAAuBgAAA84AAAZKAAAAAAAAA=="/>
              </a:ext>
            </a:extLst>
          </p:cNvSpPr>
          <p:nvPr/>
        </p:nvSpPr>
        <p:spPr>
          <a:xfrm>
            <a:off x="41275" y="4018280"/>
            <a:ext cx="9071610" cy="2499995"/>
          </a:xfrm>
          <a:custGeom>
            <a:avLst/>
            <a:gdLst/>
            <a:ahLst/>
            <a:cxnLst/>
            <a:rect l="0" t="0" r="9071610" b="2499995"/>
            <a:pathLst>
              <a:path w="9071610" h="2499995">
                <a:moveTo>
                  <a:pt x="0" y="0"/>
                </a:moveTo>
                <a:lnTo>
                  <a:pt x="5268338" y="0"/>
                </a:lnTo>
                <a:lnTo>
                  <a:pt x="5268338" y="358749"/>
                </a:lnTo>
                <a:lnTo>
                  <a:pt x="9071610" y="358749"/>
                </a:lnTo>
                <a:lnTo>
                  <a:pt x="9040314" y="2477745"/>
                </a:lnTo>
                <a:lnTo>
                  <a:pt x="1566214" y="2477745"/>
                </a:lnTo>
                <a:lnTo>
                  <a:pt x="1363010" y="1004498"/>
                </a:lnTo>
                <a:lnTo>
                  <a:pt x="0" y="10044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7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DUCAAAAAAAAA=="/>
              </a:ext>
            </a:extLst>
          </p:cNvSpPr>
          <p:nvPr/>
        </p:nvSpPr>
        <p:spPr>
          <a:xfrm>
            <a:off x="1793875" y="143510"/>
            <a:ext cx="4879340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Practice</a:t>
            </a:r>
          </a:p>
        </p:txBody>
      </p:sp>
      <p:pic>
        <p:nvPicPr>
          <p:cNvPr id="8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iwMAAP8PAAD3FgAA1BQ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45" y="2600325"/>
            <a:ext cx="3157220" cy="7854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" name="Grafik2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RiMAANoJAACtNAAA2RkAAAAAAAA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4050" y="1601470"/>
            <a:ext cx="2828925" cy="2600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" name="Grafik3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ewAAAFQbAACxNwAAuycAAAAAAAA="/>
              </a:ext>
            </a:extLst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5" y="4442460"/>
            <a:ext cx="8975090" cy="2016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1" name="Textbox2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BAAAXAwAADAVAABzDwAAAAAAAA=="/>
              </a:ext>
            </a:extLst>
          </p:cNvSpPr>
          <p:nvPr/>
        </p:nvSpPr>
        <p:spPr>
          <a:xfrm>
            <a:off x="717550" y="2009140"/>
            <a:ext cx="2726690" cy="502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2400" b="1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read value</a:t>
            </a:r>
          </a:p>
        </p:txBody>
      </p:sp>
      <p:sp>
        <p:nvSpPr>
          <p:cNvPr id="12" name="Textbox3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lHwAAcAgAAOsvAACHCwAAAAAAAA=="/>
              </a:ext>
            </a:extLst>
          </p:cNvSpPr>
          <p:nvPr/>
        </p:nvSpPr>
        <p:spPr>
          <a:xfrm>
            <a:off x="5062855" y="1371600"/>
            <a:ext cx="2726690" cy="502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2400" b="1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write value</a:t>
            </a:r>
          </a:p>
        </p:txBody>
      </p:sp>
      <p:sp>
        <p:nvSpPr>
          <p:cNvPr id="13" name="Textbox4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kDwAARxgAAKogAABeGwAAAAAAAA=="/>
              </a:ext>
            </a:extLst>
          </p:cNvSpPr>
          <p:nvPr/>
        </p:nvSpPr>
        <p:spPr>
          <a:xfrm>
            <a:off x="2583180" y="3946525"/>
            <a:ext cx="2726690" cy="502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2400" b="1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event</a:t>
            </a:r>
          </a:p>
        </p:txBody>
      </p:sp>
      <p:sp>
        <p:nvSpPr>
          <p:cNvPr id="14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QckH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15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t+fU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A0F3-BDD2-1D56-9CF0-4B03EEBE6A1E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10</a:t>
            </a:fld>
            <a:endParaRPr/>
          </a:p>
        </p:txBody>
      </p:sp>
      <p:sp>
        <p:nvSpPr>
          <p:cNvPr id="16" name="Rechteck3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S6+gc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BAAAXAwAADAVAABzDwAAAAAAAA=="/>
              </a:ext>
            </a:extLst>
          </p:cNvSpPr>
          <p:nvPr/>
        </p:nvSpPr>
        <p:spPr>
          <a:xfrm>
            <a:off x="717550" y="2009140"/>
            <a:ext cx="2726690" cy="502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2400" b="1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read value</a:t>
            </a:r>
          </a:p>
        </p:txBody>
      </p:sp>
      <p:pic>
        <p:nvPicPr>
          <p:cNvPr id="17" name="Grafik6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iwMAAP8PAAD3FgAA1BQ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45" y="2600325"/>
            <a:ext cx="3157220" cy="7854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RYAAAAFAAAA/f///wEAAAABAAAAAAAAAAAAAAAAAAAAAAAAAAgAAAD9////AQAAAAEAAAAAAAAAAAAAAAAAAAAAAAAADQAAAP////8BAAAAAQAAAAAAAAAAAAAAAAAAAAAAAAAQAAAA/f///wEAAAABAAAAAAAAAAAAAAAAAAAAAAAAABMAAAD9////AQAAAAEAAAAAAAAAAAAAAAAAAAAAAAAAGAAAAP3///8BAAAAAQAAAAAAAAAAAAAAAAAAAAAAAAAbAAAA/////wEAAAABAAAAAAAAAAAAAAAAAAAAAAAAACAAAAD9////AQAAAAEAAAAAAAAAAAAAAAAAAAAAAAAAIwAAAP////8BAAAAAQAAAAAAAAAAAAAAAAAAAAAAAAAoAAAA/f///wEAAAABAAAAAAAAAAAAAAAAAAAAAAAAACsAAAD/////AQAAAAEAAAAAAAAAAAAAAAAAAAAAAAAAMAAAAP3///8BAAAAAQAAAAAAAAAAAAAAAAAAAAAAAAAzAAAA/////wEAAAABAAAAAAAAAAAAAAAAAAAAAAAAADgAAAD9////AQAAAAEAAAAAAAAAAAAAAAAAAAAAAAAAOgAAAP////8BAAAAAQAAAAAAAAAAAAAAAAAAAAAAAAA8AAAA/f///wEAAAABAAAAAAAAAAAAAAAAAAAAAAAAAD4AAAD/////AQAAAAEAAAAAAAAAAAAAAAAAAAAAAAAAQAAAAP3///8BAAAAAQAAAAAAAAAAAAAAAAAAAAAAAABCAAAA/f///wEAAAABAAAAAAAAAAAAAAAAAAAAAAAAAEYAAAD/////AQAAAAEAAAAAAAAAAAAAAAAAAAAAAAAASAAAAP3///8BAAAAAQAAAAAAAAAAAAAAAAAAAAAAAABKAAAA/f///wEAAAAB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2"/>
          <p:cNvPicPr>
            <a:extLst>
              <a:ext uri="smNativeData">
                <pr:smNativeData xmlns:pr="pr" xmlns="" val="SMDATA_13_QQ1+URMAAAAlAAAAEQ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Db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CgwAACYKAAD6NwAAMCo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070" y="1649730"/>
            <a:ext cx="7142480" cy="52082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extbox1"/>
          <p:cNvSpPr txBox="1">
            <a:extLst>
              <a:ext uri="smNativeData">
                <pr:smNativeData xmlns:pr="pr" xmlns="" val="SMDATA_12_QQ1+URMAAAAlAAAAEgAAAE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PIHAACAcAAAYFQAAAAAAAAJAAAABAAAANkA2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BqBAAAACAAAA=="/>
              </a:ext>
            </a:extLst>
          </p:cNvSpPr>
          <p:nvPr/>
        </p:nvSpPr>
        <p:spPr>
          <a:xfrm>
            <a:off x="1793875" y="143510"/>
            <a:ext cx="4879340" cy="5740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ctr"/>
          <a:lstStyle/>
          <a:p>
            <a:pPr algn="ctr">
              <a:defRPr sz="4800" b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Practice</a:t>
            </a:r>
          </a:p>
        </p:txBody>
      </p:sp>
      <p:sp>
        <p:nvSpPr>
          <p:cNvPr id="4" name="Textbox2"/>
          <p:cNvSpPr txBox="1">
            <a:extLst>
              <a:ext uri="smNativeData">
                <pr:smNativeData xmlns:pr="pr" xmlns="" val="SMDATA_12_QQ1+U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NsEAAD/fwAA/38AAAAAAAAJAAAABAAAAL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CwAALgYAAGUXAAAJCwAAACAAAA=="/>
              </a:ext>
            </a:extLst>
          </p:cNvSpPr>
          <p:nvPr/>
        </p:nvSpPr>
        <p:spPr>
          <a:xfrm>
            <a:off x="1937385" y="1004570"/>
            <a:ext cx="1865630" cy="7893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algn="r">
              <a:defRPr sz="48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names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pr="pr" xmlns="" val="SMDATA_12_QQ1+U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NsEAAD/fwAA/38AAAAAAAAJAAAABAAAAL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yJAAAFCUAAFkuAADvKQAAACAAAA=="/>
              </a:ext>
            </a:extLst>
          </p:cNvSpPr>
          <p:nvPr/>
        </p:nvSpPr>
        <p:spPr>
          <a:xfrm>
            <a:off x="5883910" y="6027420"/>
            <a:ext cx="1650365" cy="7893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algn="l">
              <a:defRPr sz="48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fields</a:t>
            </a:r>
          </a:p>
        </p:txBody>
      </p:sp>
      <p:sp>
        <p:nvSpPr>
          <p:cNvPr id="6" name="Ellipse1"/>
          <p:cNvSpPr>
            <a:extLst>
              <a:ext uri="smNativeData">
                <pr:smNativeData xmlns:pr="pr" xmlns="" val="SMDATA_12_QQ1+URMAAAAlAAAAZgAAAA8BAAAAkAAAAEgAAACQAAAASAAAAAAAAAAAAAAAAAAAAAEAAABQAAAAAAAAAAAA8D8AAAAAAADwPwAAAAAAAOA/AAAAAAAA4D8AAAAAAADgPwAAAAAAAOA/AAAAAAAA4D8AAAAAAADgPwAAAAAAAOA/AAAAAAAA4D8CAAAAjAAAAAEAAAAAAAAA7OETA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LQAAAAMAAAAEAAAAAAAAAAAAAAAAAAAAAAAAAAeAAAAaAAAAAAAAAAAAAAAAAAAAAAAAAAAAAAAECcAABAnAAAAAAAAAAAAAAAAAAAAAAAAAAAAAAAAAAAAAAAAAAAAABQAAAAAAAAAwMD/AAAAAABkAAAAMgAAAAAAAABkAAAAAAAAAH9/fwAKAAAAHwAAAFQAAADs4RMA////AQAAAAAAAAAAAAAAAAAAAAAAAAAAAAAAAAAAAAAAAAAAAAAAAn9/fwCAgIADzMzMAMDA/wB/f38AAAAAAAAAAAAAAAAAAAAAAAAAAAAhAAAAGAAAABQAAADMFAAAzBIAADgoAAA2FwAAAAAAAA=="/>
              </a:ext>
            </a:extLst>
          </p:cNvSpPr>
          <p:nvPr/>
        </p:nvSpPr>
        <p:spPr>
          <a:xfrm rot="20146302">
            <a:off x="3380740" y="3055620"/>
            <a:ext cx="3157220" cy="717550"/>
          </a:xfrm>
          <a:prstGeom prst="ellipse">
            <a:avLst/>
          </a:prstGeom>
          <a:solidFill>
            <a:srgbClr val="ECE113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algn="r">
              <a:defRPr sz="2800" b="1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any data type</a:t>
            </a:r>
          </a:p>
        </p:txBody>
      </p:sp>
      <p:sp>
        <p:nvSpPr>
          <p:cNvPr id="8" name="Linie1"/>
          <p:cNvSpPr>
            <a:extLst>
              <a:ext uri="smNativeData">
                <pr:smNativeData xmlns:pr="pr" xmlns="" val="SMDATA_12_QQ1+U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okBQB4AAAAAQAAAAYAAAAAAAAAAAAAAAAAAAAAAAAAZAAAAGQAAAABAAAALAEAACwB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LwBAAAMAAAAEAAAAAAAAAAAAAAAAAAAAAAAAAAeAAAAaAAAAAAAAAAAAAAAAAAAAAAAAAAAAAAAECcAABAnAAAAAAAAAAAAAAAAAAAAAAAAAAAAAAAAAAAAAAAAAAAAABQAAAAAAAAAwMD/AAAAAABkAAAAMgAAAAAAAABkAAAAAAAAAH9/fwAKAAAAHwAAAFQAAAC74OMF////AQAAAAAAAAAAAAAAAAAAAAAAAAAAAAAAAAAAAAAAAAAA+iQFAH9/fwCAgIADzMzMAMDA/wB/f38AAAAAAAAAAAAAAAAAAAAAAAAAAAAhAAAAGAAAABQAAADNDAAA7RoAAO0aAAAEHgAAAAAAAA=="/>
              </a:ext>
            </a:extLst>
          </p:cNvSpPr>
          <p:nvPr/>
        </p:nvSpPr>
        <p:spPr>
          <a:xfrm flipV="1">
            <a:off x="3372556" y="4983844"/>
            <a:ext cx="1055934" cy="0"/>
          </a:xfrm>
          <a:prstGeom prst="line">
            <a:avLst/>
          </a:prstGeom>
          <a:noFill/>
          <a:ln w="76200" cap="flat" cmpd="sng" algn="ctr">
            <a:solidFill>
              <a:srgbClr val="FA2405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sp>
      <p:sp>
        <p:nvSpPr>
          <p:cNvPr id="9" name="Linie2"/>
          <p:cNvSpPr>
            <a:extLst>
              <a:ext uri="smNativeData">
                <pr:smNativeData xmlns:pr="pr" xmlns="" val="SMDATA_12_QQ1+U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okBQB4AAAAAQAAAAYAAAAAAAAAAAAAAAAAAAAAAAAAZAAAAGQAAAABAAAALAEAACwB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LgAAAAMAAAAEAAAAAAAAAAAAAAAAAAAAAAAAAAeAAAAaAAAAAAAAAAAAAAAAAAAAAAAAAAAAAAAECcAABAnAAAAAAAAAAAAAAAAAAAAAAAAAAAAAAAAAAAAAAAAAAAAABQAAAAAAAAAwMD/AAAAAABkAAAAMgAAAAAAAABkAAAAAAAAAH9/fwAKAAAAHwAAAFQAAAC74OMF////AQAAAAAAAAAAAAAAAAAAAAAAAAAAAAAAAAAAAAAAAAAA+iQFAH9/fwCAgIADzMzMAMDA/wB/f38AAAAAAAAAAAAAAAAAAAAAAAAAAAAhAAAAGAAAABQAAADMDAAARxgAAMwMAAB1HgAAAAAAAA=="/>
              </a:ext>
            </a:extLst>
          </p:cNvSpPr>
          <p:nvPr/>
        </p:nvSpPr>
        <p:spPr>
          <a:xfrm flipV="1">
            <a:off x="1988820" y="3963850"/>
            <a:ext cx="0" cy="645796"/>
          </a:xfrm>
          <a:prstGeom prst="line">
            <a:avLst/>
          </a:prstGeom>
          <a:noFill/>
          <a:ln w="76200" cap="flat" cmpd="sng" algn="ctr">
            <a:solidFill>
              <a:srgbClr val="FA2405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sp>
      <p:sp>
        <p:nvSpPr>
          <p:cNvPr id="7" name="Ellipse2"/>
          <p:cNvSpPr>
            <a:extLst>
              <a:ext uri="smNativeData">
                <pr:smNativeData xmlns:pr="pr" xmlns="" val="SMDATA_12_QQ1+URMAAAAlAAAAZgAAAA0AAAAAkAAAAEgAAACQAAAASAAAAAAAAAAAAAAAAAAAAAEAAABQAAAAAAAAAAAA8D8AAAAAAADw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QAAAAMAAAAEAAAAAAAAAAAAAAAAAAAAAAAAAAeAAAAaAAAAAAAAAAAAAAAAAAAAAAAAAAAAAAAECcAABAnAAAAAAAAAAAAAAAAAAAAAAAAAAAAAAAAAAAAAAAAAAAAABQAAAAAAAAAwMD/AAAAAABkAAAAMgAAAAAAAABkAAAAAAAAAH9/fwAKAAAAHwAAAFQAAAD/AAAA////AQAAAAAAAAAAAAAAAAAAAAAAAAAAAAAAAAAAAAAAAAAAAAAAAn9/fwCAgIADzMzMAMDA/wB/f38AAAAAAAAAAAAAAAAAAAAAAAAAAAAhAAAAGAAAABQAAAB/AQAABB4AAJoZAADIJgAAAAAAAA=="/>
              </a:ext>
            </a:extLst>
          </p:cNvSpPr>
          <p:nvPr/>
        </p:nvSpPr>
        <p:spPr>
          <a:xfrm>
            <a:off x="410210" y="4452381"/>
            <a:ext cx="3034030" cy="103870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0">
            <a:spAutoFit/>
          </a:bodyPr>
          <a:lstStyle/>
          <a:p>
            <a:pPr algn="ctr">
              <a:defRPr sz="4800" b="1">
                <a:solidFill>
                  <a:schemeClr val="bg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arrays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48D1F4-BAD2-1D27-9CF0-4C729FBE6A19}" type="slidenum">
              <a:rPr lang="de-DE" smtClean="0"/>
              <a:pPr algn="r">
                <a:defRPr sz="1400"/>
              </a:pPr>
              <a:t>11</a:t>
            </a:fld>
            <a:endParaRPr lang="de-DE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QAAAAFAAAA/f///wEAAAABAAAAAAAAAAAAAAAAAAAAAAAAAAoAAAD9////AQAAAAEAAAAAAAAAAAAAAAAAAAAAAAAADAAAAP3///8BAAAAAQAAAAAAAAAAAAAAAAAAAAAAAAAOAAAA/f///wEAAAAB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2"/>
          <p:cNvPicPr>
            <a:extLst>
              <a:ext uri="smNativeData">
                <pr:smNativeData xmlns:pr="pr" xmlns="" val="SMDATA_13_QQ1+URMAAAAlAAAAEQ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8AEAAFUQAAD4NAAARCM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960" y="2288540"/>
            <a:ext cx="8295640" cy="30778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1"/>
          <p:cNvSpPr txBox="1">
            <a:extLst>
              <a:ext uri="smNativeData">
                <pr:smNativeData xmlns:pr="pr" xmlns="" val="SMDATA_12_QQ1+URMAAAAlAAAAEgAAAE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PIHAACAcAAAYFQAAAAAAAAJAAAABAAAAL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BqBAAAACAAAA=="/>
              </a:ext>
            </a:extLst>
          </p:cNvSpPr>
          <p:nvPr/>
        </p:nvSpPr>
        <p:spPr>
          <a:xfrm>
            <a:off x="1793875" y="143510"/>
            <a:ext cx="4879340" cy="5740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ctr"/>
          <a:lstStyle/>
          <a:p>
            <a:pPr algn="ctr">
              <a:defRPr sz="4800" b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Practice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pr" xmlns="" val="SMDATA_12_QQ1+U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sEAAD/fwAA/38AAAAAAAAJAAAABAAAALQ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9CgAACQsAAKssAADkDwAAACAAAA=="/>
              </a:ext>
            </a:extLst>
          </p:cNvSpPr>
          <p:nvPr/>
        </p:nvSpPr>
        <p:spPr>
          <a:xfrm>
            <a:off x="1664335" y="1427480"/>
            <a:ext cx="5596890" cy="7893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algn="ctr">
              <a:defRPr sz="3000" b="1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caLabGet.vi</a:t>
            </a:r>
          </a:p>
        </p:txBody>
      </p:sp>
      <p:sp>
        <p:nvSpPr>
          <p:cNvPr id="6" name="Ellipse1"/>
          <p:cNvSpPr>
            <a:extLst>
              <a:ext uri="smNativeData">
                <pr:smNativeData xmlns:pr="pr" xmlns="" val="SMDATA_12_QQ1+URMAAAAlAAAAZgAAAA8BAAAAkAAAAEgAAACQAAAASAAAAAAAAAAAAAAAAAAAAAEAAABQAAAAAAAAAAAA8D8AAAAAAADw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BQAAAAAQAAAAQAAAAAAAAAAAAAAAA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LQAAA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AXAwAAyxIAAE4UAACIGAAAAAAAAA=="/>
              </a:ext>
            </a:extLst>
          </p:cNvSpPr>
          <p:nvPr/>
        </p:nvSpPr>
        <p:spPr>
          <a:xfrm>
            <a:off x="502285" y="2703830"/>
            <a:ext cx="2798445" cy="93281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7" name="Ellipse2"/>
          <p:cNvSpPr>
            <a:extLst>
              <a:ext uri="smNativeData">
                <pr:smNativeData xmlns:pr="pr" xmlns="" val="SMDATA_12_QQ1+URMAAAAlAAAAZgAAAA8BAAAAkAAAAEgAAACQAAAASAAAAAAAAAAAAAAAAAAAAAEAAABQAAAAAAAAAAAA8D8AAAAAAADw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BQAAAAAQAAAAQAAAAAAAAAAAAAAAA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P09AA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B1HgAABB4AAKwvAACMIQAAAAAAAA=="/>
              </a:ext>
            </a:extLst>
          </p:cNvSpPr>
          <p:nvPr/>
        </p:nvSpPr>
        <p:spPr>
          <a:xfrm>
            <a:off x="4951095" y="4528185"/>
            <a:ext cx="2798445" cy="57404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sz="1400"/>
            </a:pPr>
            <a:fld id="{3F48D1F4-BAD2-1D27-9CF0-4C729FBE6A19}" type="slidenum">
              <a:rPr lang="de-DE" smtClean="0"/>
              <a:pPr algn="r">
                <a:defRPr sz="1400"/>
              </a:pPr>
              <a:t>12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de-DE" smtClean="0"/>
              <a:t>Carsten Winkler           A lightweight LabVIEW™-EPICS-Interface</a:t>
            </a:r>
            <a:endParaRPr lang="de-DE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MAAAAFAAAA/f///wEAAAABAAAAAAAAAAAAAAAAAAAAAAAAAAcAAAD9////AQAAAAEAAAAAAAAAAAAAAAAAAAAAAAAACQAAAP3///8BAAAAAQAAAAAAAAAAAAAAAAAAAAAAAAA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2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ZAAAACIWAADGEAAAwCA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3597910"/>
            <a:ext cx="2663190" cy="17259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BBAEE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Pg0AAPUGAACAOAAAMCoAAAAAAAA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650" y="1130935"/>
            <a:ext cx="7031990" cy="57270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a0h/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BqBAAAAAAAAA=="/>
              </a:ext>
            </a:extLst>
          </p:cNvSpPr>
          <p:nvPr/>
        </p:nvSpPr>
        <p:spPr>
          <a:xfrm>
            <a:off x="1793875" y="143510"/>
            <a:ext cx="4879340" cy="5740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Practice</a:t>
            </a:r>
          </a:p>
        </p:txBody>
      </p:sp>
      <p:sp>
        <p:nvSpPr>
          <p:cNvPr id="5" name="Ellipse1"/>
          <p:cNvSpPr>
            <a:extLst>
              <a:ext uri="smNativeData">
                <pr:smNativeData xmlns:pr="pr" xmlns="" val="SMDATA_12_QQ1+URMAAAAlAAAAZgAAAA0AAAAAkAAAAEgAAACQAAAASAAAAAAAAAAAAAAAAAAAAAEAAABQAAAAAAAAAAAA8D8AAAAAAADw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z+wlEMAAAAEAAAAAAAAAAAAAAAAAAAAAAAAAAeAAAAaAAAAAAAAAAAAAAAAAAAAAAAAAAAAAAAECcAABAnAAAAAAAAAAAAAAAAAAAAAAAAAAAAAAAAAAAAAAAAAAAAABQAAAAAAAAAwMD/AAAAAABkAAAAMgAAAAAAAABkAAAAAAAAAH9/fwAKAAAAHwAAAFQAAAD/AAAA////AQAAAAAAAAAAAAAAAAAAAAAAAAAAAAAAAAAAAAAAAAAAAAAAAn9/fwCAgIADzMzMAMDA/wB/f38AAAAAAAAAAAAAAAAAAAAAAAAAAAAhAAAAGAAAABQAAAAXAwAARxEAAM0MAADPFAAAAAAAAA=="/>
              </a:ext>
            </a:extLst>
          </p:cNvSpPr>
          <p:nvPr/>
        </p:nvSpPr>
        <p:spPr>
          <a:xfrm>
            <a:off x="502285" y="2808605"/>
            <a:ext cx="1578610" cy="57404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2400" b="1">
                <a:solidFill>
                  <a:schemeClr val="bg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arrays</a:t>
            </a:r>
          </a:p>
        </p:txBody>
      </p:sp>
      <p:sp>
        <p:nvSpPr>
          <p:cNvPr id="6" name="Ellipse2"/>
          <p:cNvSpPr>
            <a:extLst>
              <a:ext uri="smNativeData">
                <pr:smNativeData xmlns:pr="pr" xmlns="" val="SMDATA_12_QQ1+URMAAAAlAAAAZgAAAA0AAAAAkAAAAEgAAACQAAAASAAAAAAAAAAAAAAAAAAAAAEAAABQAAAAAAAAAAAA8D8AAAAAAADw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ybtZAMAAAAEAAAAAAAAAAAAAAAAAAAAAAAAAAeAAAAaAAAAAAAAAAAAAAAAAAAAAAAAAAAAAAAECcAABAnAAAAAAAAAAAAAAAAAAAAAAAAAAAAAAAAAAAAAAAAAAAAABQAAAAAAAAAwMD/AAAAAABkAAAAMgAAAAAAAABkAAAAAAAAAH9/fwAKAAAAHwAAAFQAAAD/AAAA////AQAAAAAAAAAAAAAAAAAAAAAAAAAAAAAAAAAAAAAAAAAAAAAAAn9/fwCAgIADzMzMAMDA/wB/f38AAAAAAAAAAAAAAAAAAAAAAAAAAAAhAAAAGAAAABQAAABAHAAAihIAAPYlAACDFgAAAAAAAA=="/>
              </a:ext>
            </a:extLst>
          </p:cNvSpPr>
          <p:nvPr/>
        </p:nvSpPr>
        <p:spPr>
          <a:xfrm>
            <a:off x="4592320" y="3013710"/>
            <a:ext cx="1578610" cy="64579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2400" b="1">
                <a:solidFill>
                  <a:schemeClr val="bg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enums</a:t>
            </a:r>
          </a:p>
        </p:txBody>
      </p:sp>
      <p:sp>
        <p:nvSpPr>
          <p:cNvPr id="7" name="Linie3"/>
          <p:cNvSpPr>
            <a:extLst>
              <a:ext uri="smNativeData">
                <pr:smNativeData xmlns:pr="pr" xmlns="" val="SMDATA_12_QQ1+URMAAAAlAAAACgAAAA0AAAAAkAAAAEgAAACQAAAASAAAAAAAAAAAAAAAAg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okBQBQ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N2wawMAAAAEAAAAAAAAAAAAAAAAAAAAAAAAAAeAAAAaAAAAAAAAAAAAAAAAAAAAAAAAAAAAAAAECcAABAnAAAAAAAAAAAAAAAAAAAAAAAAAAAAAAAAAAAAAAAAAAAAABQAAAAAAAAAwMD/AAAAAABkAAAAMgAAAAAAAABkAAAAAAAAAH9/fwAKAAAAHwAAAFQAAAC74OMF////AQAAAAAAAAAAAAAAAAAAAAAAAAAAAAAAAAAAAAAAAAAA+iQFAH9/fwCAgIADzMzMAMDA/wB/f38AAAAAAAAAAAAAAAAAAAAAAAAAAAAhAAAAGAAAABQAAAAbIQAArw0AABwhAABsEwAAAAAAAA=="/>
              </a:ext>
            </a:extLst>
          </p:cNvSpPr>
          <p:nvPr/>
        </p:nvSpPr>
        <p:spPr>
          <a:xfrm flipH="1" flipV="1">
            <a:off x="5381625" y="2224405"/>
            <a:ext cx="635" cy="932815"/>
          </a:xfrm>
          <a:prstGeom prst="line">
            <a:avLst/>
          </a:prstGeom>
          <a:noFill/>
          <a:ln w="50800" cap="flat" cmpd="sng" algn="ctr">
            <a:solidFill>
              <a:srgbClr val="FA2405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sp>
      <p:sp>
        <p:nvSpPr>
          <p:cNvPr id="8" name="Rechteck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EAAAAAAAAA/wAAAP///whRAAAAAAAAAAAAAAAAAAAAAAAAAAAAAAAAAAAAeAAAAAEAAABAAAAAAAAAAAAAAABaAAAAAAAAAAAAAAAAAAAAAAAAAAAAAAAAAAAAAAAAAAAAAAAAAAAAAAAAAAAAAAAAAAAAAAAAAAAAAAAAAAAAAAAAAAAAAAAAAAAAFAAAADwAAAABAAAAAAAAAP8AAA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bE6GUMAAAAEAAAAAAAAAAAAAAAAAAAAAAAAAAeAAAAaAAAAAAAAAAAAAAAAAAAAAAAAAAAAAAAECcAABAnAAAAAAAAAAAAAAAAAAAAAAAAAAAAAAAAAAAAAAAAAAAAABQAAAAAAAAAwMD/AAAAAABkAAAAMgAAAAAAAABkAAAAAAAAAH9/fwAKAAAAHwAAAFQAAAD/AAAA////AQAAAAAAAAAAAAAAAAAAAAAAAAAAAAAAAAAAAAAAAAAA/wAAAH9/fwCAgIADzMzMAMDA/wB/f38AAAAAAAAAAAAAAAAAAAAAAAAAAAAhAAAAGAAAABQAAAA+DQAA+AYAAM8bAAAYKgAAAAAAAA=="/>
              </a:ext>
            </a:extLst>
          </p:cNvSpPr>
          <p:nvPr/>
        </p:nvSpPr>
        <p:spPr>
          <a:xfrm>
            <a:off x="2152650" y="1132840"/>
            <a:ext cx="2367915" cy="5709920"/>
          </a:xfrm>
          <a:prstGeom prst="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Ellipse3"/>
          <p:cNvSpPr>
            <a:extLst>
              <a:ext uri="smNativeData">
                <pr:smNativeData xmlns:pr="pr" xmlns="" val="SMDATA_12_QQ1+URMAAAAlAAAAZgAAAA0AAAAAkAAAAEgAAACQAAAASAAAAAAAAAAAAAAAAAAAAAEAAABQAAAAAAAAAAAA8D8AAAAAAADw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KuXqgMAAAAEAAAAAAAAAAAAAAAAAAAAAAAAAAeAAAAaAAAAAAAAAAAAAAAAAAAAAAAAAAAAAAAECcAABAnAAAAAAAAAAAAAAAAAAAAAAAAAAAAAAAAAAAAAAAAAAAAABQAAAAAAAAAwMD/AAAAAABkAAAAMgAAAAAAAABkAAAAAAAAAH9/fwAKAAAAHwAAAFQAAAD/AAAA////AQAAAAAAAAAAAAAAAAAAAAAAAAAAAAAAAAAAAAAAAAAAAAAAAn9/fwCAgIADzMzMAMDA/wB/f38AAAAAAAAAAAAAAAAAAAAAAAAAAAAhAAAAGAAAABQAAAAbIQAAVx8AAKwvAADfIgAAAAAAAA=="/>
              </a:ext>
            </a:extLst>
          </p:cNvSpPr>
          <p:nvPr/>
        </p:nvSpPr>
        <p:spPr>
          <a:xfrm>
            <a:off x="5381625" y="5094605"/>
            <a:ext cx="2367915" cy="57404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2400" b="1">
                <a:solidFill>
                  <a:schemeClr val="bg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consistence</a:t>
            </a:r>
          </a:p>
        </p:txBody>
      </p:sp>
      <p:sp>
        <p:nvSpPr>
          <p:cNvPr id="10" name="Linie4"/>
          <p:cNvSpPr>
            <a:extLst>
              <a:ext uri="smNativeData">
                <pr:smNativeData xmlns:pr="pr" xmlns="" val="SMDATA_12_QQ1+URMAAAAlAAAACgAAAA0AAAAAkAAAAEgAAACQAAAASAAAAAAAAAAAAAAAAg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okBQBQ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MP6tIMAAAAEAAAAAAAAAAAAAAAAAAAAAAAAAAeAAAAaAAAAAAAAAAAAAAAAAAAAAAAAAAAAAAAECcAABAnAAAAAAAAAAAAAAAAAAAAAAAAAAAAAAAAAAAAAAAAAAAAABQAAAAAAAAAwMD/AAAAAABkAAAAMgAAAAAAAABkAAAAAAAAAH9/fwAKAAAAHwAAAFQAAAC74OMF////AQAAAAAAAAAAAAAAAAAAAAAAAAAAAAAAAAAAAAAAAAAA+iQFAH9/fwCAgIADzMzMAMDA/wB/f38AAAAAAAAAAAAAAAAAAAAAAAAAAAAhAAAAGAAAABQAAADnGwAAGyEAAI4hAAAbIQAAAAAAAA=="/>
              </a:ext>
            </a:extLst>
          </p:cNvSpPr>
          <p:nvPr/>
        </p:nvSpPr>
        <p:spPr>
          <a:xfrm flipH="1">
            <a:off x="4535805" y="5381625"/>
            <a:ext cx="918845" cy="0"/>
          </a:xfrm>
          <a:prstGeom prst="line">
            <a:avLst/>
          </a:prstGeom>
          <a:noFill/>
          <a:ln w="50800" cap="flat" cmpd="sng" algn="ctr">
            <a:solidFill>
              <a:srgbClr val="FA2405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sp>
      <p:sp>
        <p:nvSpPr>
          <p:cNvPr id="11" name="Rechteck2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okBQ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oTyHoMAAAAEAAAAAAAAAAAAAAAAAAAAAAAAAAeAAAAaAAAAAAAAAAAAAAAAAAAAAAAAAAAAAAAECcAABAnAAAAAAAAAAAAAAAAAAAAAAAAAAAAAAAAAAAAAAAAAAAAABQAAAAAAAAAwMD/AAAAAABkAAAAMgAAAAAAAABkAAAAAAAAAH9/fwAKAAAAHwAAAFQAAAC74OMF////AQAAAAAAAAAAAAAAAAAAAAAAAAAAAAAAAAAAAAAAAAAA+iQFAH9/fwCAgIADzMzMAMDA/wB/f38AAAAAAAAAAAAAAAAAAAAAAAAAAAAhAAAAGAAAABQAAADIHwAAXAwAAN8iAACvDQAAAAAAAA=="/>
              </a:ext>
            </a:extLst>
          </p:cNvSpPr>
          <p:nvPr/>
        </p:nvSpPr>
        <p:spPr>
          <a:xfrm>
            <a:off x="5166360" y="2009140"/>
            <a:ext cx="502285" cy="215265"/>
          </a:xfrm>
          <a:prstGeom prst="rect">
            <a:avLst/>
          </a:prstGeom>
          <a:noFill/>
          <a:ln w="25400" cap="flat" cmpd="sng" algn="ctr">
            <a:solidFill>
              <a:srgbClr val="FA240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2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se8g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/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8D71-3FD2-1D7B-9CF0-C92EC3BE6A9C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13</a:t>
            </a:fld>
            <a:endParaRPr/>
          </a:p>
        </p:txBody>
      </p:sp>
      <p:sp>
        <p:nvSpPr>
          <p:cNvPr id="13" name="Linie1"/>
          <p:cNvSpPr>
            <a:extLst>
              <a:ext uri="smNativeData">
                <pr:smNativeData xmlns:pr="pr" xmlns="" val="SMDATA_12_QQ1+U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okBQBQ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+iQFAH9/fwCAgIADzMzMAMDA/wB/f38AAAAAAAAAAAAAAAAAAAAAAAAAAAAhAAAAGAAAABQAAABqBAAAXhQAAPIHAACTFgAAAAAAAA=="/>
              </a:ext>
            </a:extLst>
          </p:cNvSpPr>
          <p:nvPr/>
        </p:nvSpPr>
        <p:spPr>
          <a:xfrm flipH="1">
            <a:off x="717550" y="3310890"/>
            <a:ext cx="574040" cy="358775"/>
          </a:xfrm>
          <a:prstGeom prst="line">
            <a:avLst/>
          </a:prstGeom>
          <a:noFill/>
          <a:ln w="50800" cap="flat" cmpd="sng" algn="ctr">
            <a:solidFill>
              <a:srgbClr val="FA2405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sp>
      <p:sp>
        <p:nvSpPr>
          <p:cNvPr id="14" name="Linie2"/>
          <p:cNvSpPr>
            <a:extLst>
              <a:ext uri="smNativeData">
                <pr:smNativeData xmlns:pr="pr" xmlns="" val="SMDATA_12_QQ1+U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okBQBQ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qnDWEMAAAAEAAAAAAAAAAAAAAAAAAAAAAAAAAeAAAAaAAAAAAAAAAAAAAAAAAAAAAAAAAAAAAAECcAABAnAAAAAAAAAAAAAAAAAAAAAAAAAAAAAAAAAAAAAAAAAAAAABQAAAAAAAAAwMD/AAAAAABkAAAAMgAAAAAAAABkAAAAAAAAAH9/fwAKAAAAHwAAAFQAAAC74OMF////AQAAAAAAAAAAAAAAAAAAAAAAAAAAAAAAAAAAAAAAAAAA+iQFAH9/fwCAgIADzMzMAMDA/wB/f38AAAAAAAAAAAAAAAAAAAAAAAAAAAAhAAAAGAAAABQAAABiCAAAzxQAAGQIAABuGwAAAAAAAA=="/>
              </a:ext>
            </a:extLst>
          </p:cNvSpPr>
          <p:nvPr/>
        </p:nvSpPr>
        <p:spPr>
          <a:xfrm>
            <a:off x="1362710" y="3382645"/>
            <a:ext cx="1270" cy="1076325"/>
          </a:xfrm>
          <a:prstGeom prst="line">
            <a:avLst/>
          </a:prstGeom>
          <a:noFill/>
          <a:ln w="50800" cap="flat" cmpd="sng" algn="ctr">
            <a:solidFill>
              <a:srgbClr val="FA2405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YAAAAFAAAA/f///wEAAAABAAAAAAAAAAAAAAAAAAAAAAAAAAcAAAD9////AQAAAAEAAAAAAAAAAAAAAAAAAAAAAAAACQAAAP3///8BAAAAAQAAAAAAAAAAAAAAAAAAAAAAAAANAAAA/f///wEAAAABAAAAAAAAAAAAAAAAAAAAAAAAAA8AAAD9////AQAAAAEAAAAAAAAAAAAAAAAAAAAAAAAAEQAAAP3///8BAAAAAQAAAAAAAAAAAAAAAAAAAAAAAAA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nW01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BqBAAAAAAAAA=="/>
              </a:ext>
            </a:extLst>
          </p:cNvSpPr>
          <p:nvPr/>
        </p:nvSpPr>
        <p:spPr>
          <a:xfrm>
            <a:off x="1793875" y="143510"/>
            <a:ext cx="4879340" cy="5740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Performance</a:t>
            </a:r>
          </a:p>
        </p:txBody>
      </p:sp>
      <p:pic>
        <p:nvPicPr>
          <p:cNvPr id="3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OgoAABAHAAAFNAAAZyY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430" y="1148080"/>
            <a:ext cx="6793865" cy="50946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ZJcss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5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+vBd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FD79-37D2-1D0B-9CF0-C15EB3BE6A94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14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Jn3o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DUCAAAAAAAAA=="/>
              </a:ext>
            </a:extLst>
          </p:cNvSpPr>
          <p:nvPr/>
        </p:nvSpPr>
        <p:spPr>
          <a:xfrm>
            <a:off x="1793875" y="143510"/>
            <a:ext cx="4879340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2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Conclusion</a:t>
            </a:r>
          </a:p>
        </p:txBody>
      </p:sp>
      <p:sp>
        <p:nvSpPr>
          <p:cNvPr id="3" name="Textbox2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m+1m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9BQAAJwoAAJ43AACFJQAAAAAAAA=="/>
              </a:ext>
            </a:extLst>
          </p:cNvSpPr>
          <p:nvPr/>
        </p:nvSpPr>
        <p:spPr>
          <a:xfrm>
            <a:off x="932815" y="1650365"/>
            <a:ext cx="8108315" cy="44488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l">
              <a:buFont typeface="Wingdings" pitchFamily="2" charset="2"/>
              <a:buChar char="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Very easy handling of EPICS variables in </a:t>
            </a:r>
            <a:r>
              <a:rPr dirty="0" err="1"/>
              <a:t>LabVIEW</a:t>
            </a:r>
            <a:r>
              <a:rPr dirty="0"/>
              <a:t>™</a:t>
            </a:r>
            <a:br>
              <a:rPr dirty="0"/>
            </a:br>
            <a:endParaRPr dirty="0"/>
          </a:p>
          <a:p>
            <a:pPr algn="l">
              <a:buFont typeface="Wingdings" pitchFamily="2" charset="2"/>
              <a:buChar char="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All requirements have been met</a:t>
            </a:r>
            <a:br>
              <a:rPr dirty="0"/>
            </a:br>
            <a:endParaRPr dirty="0"/>
          </a:p>
          <a:p>
            <a:pPr algn="l">
              <a:buFont typeface="Wingdings" pitchFamily="2" charset="2"/>
              <a:buChar char="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In use at BESSY since 2009 (</a:t>
            </a:r>
            <a:r>
              <a:rPr dirty="0" err="1"/>
              <a:t>beamline</a:t>
            </a:r>
            <a:r>
              <a:rPr dirty="0"/>
              <a:t> control, machine tools)</a:t>
            </a:r>
            <a:br>
              <a:rPr dirty="0"/>
            </a:br>
            <a:endParaRPr dirty="0"/>
          </a:p>
          <a:p>
            <a:pPr algn="l">
              <a:buFont typeface="Wingdings" pitchFamily="2" charset="2"/>
              <a:buChar char="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Continuous development</a:t>
            </a:r>
          </a:p>
          <a:p>
            <a:pPr lvl="1" algn="l">
              <a:buFont typeface="Wingdings" pitchFamily="2" charset="2"/>
              <a:buChar char="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Better error handling in VIs</a:t>
            </a:r>
            <a:endParaRPr dirty="0"/>
          </a:p>
        </p:txBody>
      </p:sp>
      <p:pic>
        <p:nvPicPr>
          <p:cNvPr id="4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SScAAGUXAACkNQAAUCQ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6195" y="3803015"/>
            <a:ext cx="2333625" cy="20999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EMib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6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u9v2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E9A9-E7D2-1D1F-9CF0-114AA7BE6A44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15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YAAAAFAAAAAAAAAAEAAAABAAAAAAAAAAAAAAAAAAAAAAAAAAkAAAABAAAAAQAAAAEAAAAAAAAAAAAAAAAAAAAAAAAADQAAAAIAAAABAAAAAQAAAAAAAAAAAAAAAAAAAAAAAAARAAAAAwAAAAEAAAABAAAAAAAAAAAAAAAAAAAAAAAAABMAAAAEAAAAAQAAAAEAAAAAAAAAAAAAAAAAAAAAAAAAFQAAAP3///8BAAAAAQAAAAAAAAAAAAAAAAAAAAAAAAA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>
            <a:extLst>
              <a:ext uri="smNativeData">
                <pr:smNativeData xmlns:pr="pr" xmlns="" val="SMDATA_6_QQ1+U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MsLAABqBAAABCwAABQlAAAAAAAA"/>
              </a:ext>
            </a:extLst>
          </p:cNvGrpSpPr>
          <p:nvPr/>
        </p:nvGrpSpPr>
        <p:grpSpPr>
          <a:xfrm>
            <a:off x="1917065" y="717550"/>
            <a:ext cx="5238115" cy="5309870"/>
            <a:chOff x="1917065" y="717550"/>
            <a:chExt cx="5238115" cy="5309870"/>
          </a:xfrm>
        </p:grpSpPr>
        <p:sp>
          <p:nvSpPr>
            <p:cNvPr id="4" name="Textbox1"/>
            <p:cNvSpPr>
              <a:extLst>
                <a:ext uri="smNativeData">
  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O/OH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LCwAA/SEAAAQsAAAUJQAAAAAAAA=="/>
                </a:ext>
              </a:extLst>
            </p:cNvSpPr>
            <p:nvPr/>
          </p:nvSpPr>
          <p:spPr>
            <a:xfrm>
              <a:off x="1917065" y="5525135"/>
              <a:ext cx="5238115" cy="5022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algn="ctr">
                <a:defRPr sz="3000" b="1">
                  <a:solidFill>
                    <a:srgbClr val="1717B5"/>
                  </a:solidFill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dirty="0"/>
                <a:t>http://tinyurl.com/calab2013</a:t>
              </a:r>
            </a:p>
          </p:txBody>
        </p:sp>
        <p:pic>
          <p:nvPicPr>
            <p:cNvPr id="3" name="Grafik1"/>
            <p:cNvPicPr>
              <a:picLocks noChangeAspect="1"/>
              <a:extLst>
                <a:ext uri="smNativeData">
  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Hg0AAGoEAACxKgAA/SEAAAAAAAA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2330" y="717550"/>
              <a:ext cx="4807585" cy="48075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sp>
        <p:nvSpPr>
          <p:cNvPr id="5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Xa3t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6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plHAk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CEAC-E2D2-1D38-9CF0-146D80BE6A41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16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DUCAAAAAAAAA=="/>
              </a:ext>
            </a:extLst>
          </p:cNvSpPr>
          <p:nvPr/>
        </p:nvSpPr>
        <p:spPr>
          <a:xfrm>
            <a:off x="1793875" y="143510"/>
            <a:ext cx="4879340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Introduction</a:t>
            </a:r>
          </a:p>
        </p:txBody>
      </p:sp>
      <p:sp>
        <p:nvSpPr>
          <p:cNvPr id="3" name="Textbox2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9BQAAkQ4AALw2AACFJQAAAAAAAA=="/>
              </a:ext>
            </a:extLst>
          </p:cNvSpPr>
          <p:nvPr/>
        </p:nvSpPr>
        <p:spPr>
          <a:xfrm>
            <a:off x="932815" y="2367915"/>
            <a:ext cx="7964805" cy="3731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l">
              <a:lnSpc>
                <a:spcPct val="200000"/>
              </a:lnSpc>
              <a:buAutoNum type="arabicPeriod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 </a:t>
            </a:r>
            <a:r>
              <a:rPr dirty="0"/>
              <a:t>Why another interface between </a:t>
            </a:r>
            <a:r>
              <a:rPr dirty="0" err="1"/>
              <a:t>LabVIEW</a:t>
            </a:r>
            <a:r>
              <a:rPr dirty="0"/>
              <a:t>™ and EPICS</a:t>
            </a:r>
            <a:r>
              <a:rPr dirty="0" smtClean="0"/>
              <a:t>?</a:t>
            </a:r>
            <a:endParaRPr dirty="0"/>
          </a:p>
          <a:p>
            <a:pPr algn="l">
              <a:lnSpc>
                <a:spcPct val="200000"/>
              </a:lnSpc>
              <a:buAutoNum type="arabicPeriod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 </a:t>
            </a:r>
            <a:r>
              <a:rPr dirty="0"/>
              <a:t>The technical </a:t>
            </a:r>
            <a:r>
              <a:rPr dirty="0" err="1"/>
              <a:t>realisation</a:t>
            </a:r>
            <a:r>
              <a:rPr dirty="0"/>
              <a:t> of the </a:t>
            </a:r>
            <a:r>
              <a:rPr dirty="0" smtClean="0"/>
              <a:t>project</a:t>
            </a:r>
            <a:endParaRPr dirty="0"/>
          </a:p>
          <a:p>
            <a:pPr algn="l">
              <a:lnSpc>
                <a:spcPct val="200000"/>
              </a:lnSpc>
              <a:buAutoNum type="arabicPeriod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 </a:t>
            </a:r>
            <a:r>
              <a:rPr dirty="0"/>
              <a:t>How is the handling for end users?</a:t>
            </a:r>
          </a:p>
        </p:txBody>
      </p:sp>
      <p:sp>
        <p:nvSpPr>
          <p:cNvPr id="4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5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8623-6DD2-1D70-9CF0-9B25C8BE6ACE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2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MAAAAFAAAAAAAAAAEAAAABAAAAAAAAAAAAAAAAAAAAAAAAAAkAAAABAAAAAQAAAAEAAAAAAAAAAAAAAAAAAAAAAAAADQAAAAIAAAABAAAAAQAAAAAAAAAAAAAAAAAAAAAAAAA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DUCAAAAAAAAA=="/>
              </a:ext>
            </a:extLst>
          </p:cNvSpPr>
          <p:nvPr/>
        </p:nvSpPr>
        <p:spPr>
          <a:xfrm>
            <a:off x="1793875" y="143510"/>
            <a:ext cx="4879340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Reasons</a:t>
            </a:r>
          </a:p>
        </p:txBody>
      </p:sp>
      <p:sp>
        <p:nvSpPr>
          <p:cNvPr id="3" name="Textbox2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kQ4AALw2AACFJQAAAAAAAA=="/>
              </a:ext>
            </a:extLst>
          </p:cNvSpPr>
          <p:nvPr/>
        </p:nvSpPr>
        <p:spPr>
          <a:xfrm>
            <a:off x="861060" y="2367915"/>
            <a:ext cx="8036560" cy="3731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l">
              <a:lnSpc>
                <a:spcPct val="120000"/>
              </a:lnSpc>
              <a:buFont typeface="Wingdings" pitchFamily="2" charset="2"/>
              <a:buBlip>
                <a:blip r:embed="rId2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Guest researchers at BESSY like </a:t>
            </a:r>
            <a:r>
              <a:rPr dirty="0" err="1">
                <a:latin typeface="Gazzarelli" charset="0"/>
                <a:ea typeface="Calibri" pitchFamily="2" charset="0"/>
                <a:cs typeface="Calibri" pitchFamily="2" charset="0"/>
              </a:rPr>
              <a:t>LabVIEW</a:t>
            </a:r>
            <a:r>
              <a:rPr dirty="0">
                <a:latin typeface="Gazzarelli" charset="0"/>
                <a:ea typeface="Calibri" pitchFamily="2" charset="0"/>
                <a:cs typeface="Calibri" pitchFamily="2" charset="0"/>
              </a:rPr>
              <a:t>™</a:t>
            </a:r>
          </a:p>
          <a:p>
            <a:pPr algn="l">
              <a:lnSpc>
                <a:spcPct val="120000"/>
              </a:lnSpc>
              <a:buFont typeface="Wingdings" pitchFamily="2" charset="2"/>
              <a:buBlip>
                <a:blip r:embed="rId2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err="1"/>
              <a:t>Beamlines</a:t>
            </a:r>
            <a:r>
              <a:rPr dirty="0"/>
              <a:t> are operable via </a:t>
            </a:r>
            <a:r>
              <a:rPr dirty="0">
                <a:latin typeface="Gazzarelli" charset="0"/>
                <a:ea typeface="Calibri" pitchFamily="2" charset="0"/>
                <a:cs typeface="Calibri" pitchFamily="2" charset="0"/>
              </a:rPr>
              <a:t>EPICS</a:t>
            </a:r>
          </a:p>
          <a:p>
            <a:pPr algn="l">
              <a:lnSpc>
                <a:spcPct val="120000"/>
              </a:lnSpc>
              <a:buFont typeface="Wingdings" pitchFamily="2" charset="2"/>
              <a:buBlip>
                <a:blip r:embed="rId2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Operation status of BESSY is available via </a:t>
            </a:r>
            <a:r>
              <a:rPr dirty="0">
                <a:latin typeface="Gazzarelli" charset="0"/>
                <a:ea typeface="Calibri" pitchFamily="2" charset="0"/>
                <a:cs typeface="Calibri" pitchFamily="2" charset="0"/>
              </a:rPr>
              <a:t>EPICS</a:t>
            </a:r>
          </a:p>
          <a:p>
            <a:pPr algn="l">
              <a:lnSpc>
                <a:spcPct val="120000"/>
              </a:lnSpc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Calling for suitable interface</a:t>
            </a:r>
          </a:p>
        </p:txBody>
      </p:sp>
      <p:pic>
        <p:nvPicPr>
          <p:cNvPr id="4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4CIAANoYAADaNQAAhSUAAAAAAAA="/>
              </a:ext>
            </a:extLst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9280" y="4039870"/>
            <a:ext cx="3084830" cy="20593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6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B706-48D2-1D41-9CF0-BE14F9BE6AEB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3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QAAAAFAAAAAAAAAAEAAAABAAAAAAAAAAAAAAAAAAAAAAAAAAkAAAABAAAAAQAAAAEAAAAAAAAAAAAAAAAAAAAAAAAADQAAAAIAAAABAAAAAQAAAAAAAAAAAAAAAAAAAAAAAAARAAAAAwAAAAEAAAABAAAAAAAAAAAAAAAAAAAAAAAAAA==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DUCAAAAAAAAA=="/>
              </a:ext>
            </a:extLst>
          </p:cNvSpPr>
          <p:nvPr/>
        </p:nvSpPr>
        <p:spPr>
          <a:xfrm>
            <a:off x="1793875" y="143510"/>
            <a:ext cx="4879340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Requirements</a:t>
            </a:r>
          </a:p>
        </p:txBody>
      </p:sp>
      <p:sp>
        <p:nvSpPr>
          <p:cNvPr id="3" name="Legende1"/>
          <p:cNvSpPr>
            <a:extLst>
              <a:ext uri="smNativeData">
                <pr:smNativeData xmlns:pr="pr" xmlns="" val="SMDATA_12_QQ1+URMAAAAlAAAA9QEAAA0AAAAAkAAAAEgAAACQAAAASAAAAAAAAAAAAAAAAAAAAAEAAABQAAAANjy9UpYh8D/AeAYN/RMSQA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C9BQAAuQoAAE4UAADQDQAAAAAAAA=="/>
              </a:ext>
            </a:extLst>
          </p:cNvSpPr>
          <p:nvPr/>
        </p:nvSpPr>
        <p:spPr>
          <a:xfrm>
            <a:off x="932815" y="1743075"/>
            <a:ext cx="2367915" cy="502285"/>
          </a:xfrm>
          <a:prstGeom prst="wedgeRoundRectCallout">
            <a:avLst>
              <a:gd name="adj1" fmla="val 50410"/>
              <a:gd name="adj2" fmla="val 225976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easy handling</a:t>
            </a:r>
          </a:p>
        </p:txBody>
      </p:sp>
      <p:sp>
        <p:nvSpPr>
          <p:cNvPr id="4" name="TextArtObjekt1"/>
          <p:cNvSpPr>
            <a:extLst>
              <a:ext uri="smNativeData">
                <pr:smNativeData xmlns:pr="pr" xmlns="" val="SMDATA_13_QQ1+URMAAAAlAAAAEAAAAE0AAAAAkAAAAEgAAACQAAAASAAAAAAAAAAAAAAAAAAAAAEAAABQAAAAAAAAAAAAAAAAAAAAAADgPwAAAAAAAOA/AAAAAAAA4D8AAAAAAADgPwAAAAAAAOA/AAAAAAAA4D8AAAAAAADgPwAAAAAAAOA/AAAAAAAA4D8CAAAAjAAAAAEAAAAAAAAAnJycAP///wgAAAAAAAAAAAAAAAAAAAAAAAAAAAAAAAAAAAAAeAAAAAEAAABAAAAAAAAAAAAAAAB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QAAAAAAAAAAAAAAAAAAAAEAAAAAAAAAPAAAABwAAAAQAAAAZAAAAGQAAAAAAAAAy8vLADwAAAAcAAAAEAAAAGQAAABkAAAAAAAAAAYAAABRAAAAQwBhAGwAaQBiAHIAaQAAAAAAAAAAAAAAAAAAAAAAAAAAAAAAAAAAAAAAAAAAAAAAAAAAAAAAAAAAAAAAAAAAABAOAAAAAAAASWQAAABkAAAAFwAAABQAAAAAAAAAAAAAAP9/AAD/fwAAAAAAAAkAAAAEAAAAAAAAAAwAAAAQAAAAAAAAAAAAAAAAAAAAAAAAAB4AAABoAAAAAAAAAAAAAAAAAAAAAAAAAAAAAAAQJwAAECcAAAAAAAAAAAAAAAAAAAAAAAAAAAAAAAAAAAAAAAAAAAAAFAAAAAAAAADAwP8AAAAAAGQAAAAyAAAAAAAAAGQAAAAAAAAAf39/AAoAAAAfAAAAVAAAAJycnAD///8BAAAAAAAAAAAAAAAAAAAAAAAAAAAAAAAAAAAAAAAAAAAAAAAAf39/AAAAAADLy8sAwMD/AH9/fwAAAAAAAAAAAAAAAAAAAAAAAAAAACEAAAAYAAAAFAAAAPoUAAAIFAAA2iQAAIgYAAAAAAAA"/>
              </a:ext>
            </a:extLst>
          </p:cNvSpPr>
          <p:nvPr/>
        </p:nvSpPr>
        <p:spPr>
          <a:xfrm>
            <a:off x="3409950" y="3256280"/>
            <a:ext cx="2580640" cy="731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l"/>
            <a:r>
              <a:rPr sz="3600" b="1" kern="100"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9C9C9C"/>
                </a:solidFill>
                <a:effectLst>
                  <a:outerShdw blurRad="12700" dist="20478" dir="1784693" algn="tl">
                    <a:srgbClr val="000000">
                      <a:alpha val="40000"/>
                    </a:srgbClr>
                  </a:outerShdw>
                </a:effectLst>
                <a:latin typeface="Calibri"/>
              </a:rPr>
              <a:t>interface</a:t>
            </a:r>
          </a:p>
        </p:txBody>
      </p:sp>
      <p:sp>
        <p:nvSpPr>
          <p:cNvPr id="5" name="Legende2"/>
          <p:cNvSpPr>
            <a:extLst>
              <a:ext uri="smNativeData">
                <pr:smNativeData xmlns:pr="pr" xmlns="" val="SMDATA_12_QQ1+URMAAAAlAAAA9QEAAA0AAAAAkAAAAEgAAACQAAAASAAAAAAAAAAAAAAAAAAAAAEAAABQAAAAnu+nxks32b/3r6w0KcUaQA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ChFQAAogcAADIkAAC5CgAAAAAAAA=="/>
              </a:ext>
            </a:extLst>
          </p:cNvSpPr>
          <p:nvPr/>
        </p:nvSpPr>
        <p:spPr>
          <a:xfrm>
            <a:off x="3515995" y="1240790"/>
            <a:ext cx="2367915" cy="502285"/>
          </a:xfrm>
          <a:prstGeom prst="wedgeRoundRectCallout">
            <a:avLst>
              <a:gd name="adj1" fmla="val -19700"/>
              <a:gd name="adj2" fmla="val 334627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free of charge</a:t>
            </a:r>
          </a:p>
        </p:txBody>
      </p:sp>
      <p:sp>
        <p:nvSpPr>
          <p:cNvPr id="6" name="Legende3"/>
          <p:cNvSpPr>
            <a:extLst>
              <a:ext uri="smNativeData">
                <pr:smNativeData xmlns:pr="pr" xmlns="" val="SMDATA_12_QQ1+URMAAAAlAAAA9QEAAA0AAAAAkAAAAEgAAACQAAAASAAAAAAAAAAAAAAAAAAAAAEAAABQAAAAK6T8pNonAsAQdR+A1GYSQA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DYJgAASAoAAGk1AABfDQAAAAAAAA=="/>
              </a:ext>
            </a:extLst>
          </p:cNvSpPr>
          <p:nvPr/>
        </p:nvSpPr>
        <p:spPr>
          <a:xfrm>
            <a:off x="6314440" y="1671320"/>
            <a:ext cx="2367915" cy="502285"/>
          </a:xfrm>
          <a:prstGeom prst="wedgeRoundRectCallout">
            <a:avLst>
              <a:gd name="adj1" fmla="val -113473"/>
              <a:gd name="adj2" fmla="val 230021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open source</a:t>
            </a:r>
          </a:p>
        </p:txBody>
      </p:sp>
      <p:sp>
        <p:nvSpPr>
          <p:cNvPr id="7" name="Legende4"/>
          <p:cNvSpPr>
            <a:extLst>
              <a:ext uri="smNativeData">
                <pr:smNativeData xmlns:pr="pr" xmlns="" val="SMDATA_12_QQ1+URMAAAAlAAAA9QEAAA0AAAAAkAAAAEgAAACQAAAASAAAAAAAAAAAAAAAAAAAAAEAAABQAAAACks8oGzK9T+0jqomiLoBwA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A1AgAALBoAAMYQAABDHQAAAAAAAA=="/>
              </a:ext>
            </a:extLst>
          </p:cNvSpPr>
          <p:nvPr/>
        </p:nvSpPr>
        <p:spPr>
          <a:xfrm>
            <a:off x="358775" y="4254500"/>
            <a:ext cx="2367915" cy="502285"/>
          </a:xfrm>
          <a:prstGeom prst="wedgeRoundRectCallout">
            <a:avLst>
              <a:gd name="adj1" fmla="val 68096"/>
              <a:gd name="adj2" fmla="val -110804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Windows</a:t>
            </a:r>
            <a:r>
              <a:rPr sz="2000" baseline="30000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®</a:t>
            </a:r>
            <a:r>
              <a:t> &amp; Linux</a:t>
            </a:r>
          </a:p>
        </p:txBody>
      </p:sp>
      <p:sp>
        <p:nvSpPr>
          <p:cNvPr id="8" name="Legende5"/>
          <p:cNvSpPr>
            <a:extLst>
              <a:ext uri="smNativeData">
                <pr:smNativeData xmlns:pr="pr" xmlns="" val="SMDATA_12_QQ1+URMAAAAlAAAA9QEAAA0AAAAAkAAAAEgAAACQAAAASAAAAAAAAAAAAAAAAAAAAAEAAABQAAAAe737471q0b86kst/SP8SwA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ASFgAArSEAAKMkAAAXJgAAAAAAAA=="/>
              </a:ext>
            </a:extLst>
          </p:cNvSpPr>
          <p:nvPr/>
        </p:nvSpPr>
        <p:spPr>
          <a:xfrm>
            <a:off x="3587750" y="5474335"/>
            <a:ext cx="2367915" cy="717550"/>
          </a:xfrm>
          <a:prstGeom prst="wedgeRoundRectCallout">
            <a:avLst>
              <a:gd name="adj1" fmla="val -13607"/>
              <a:gd name="adj2" fmla="val -237465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support of old LabVIEW</a:t>
            </a:r>
            <a:r>
              <a:rPr sz="2400">
                <a:solidFill>
                  <a:schemeClr val="tx1"/>
                </a:solidFill>
              </a:rPr>
              <a:t>™</a:t>
            </a:r>
            <a:r>
              <a:t> versions</a:t>
            </a:r>
          </a:p>
        </p:txBody>
      </p:sp>
      <p:sp>
        <p:nvSpPr>
          <p:cNvPr id="9" name="Legende6"/>
          <p:cNvSpPr>
            <a:extLst>
              <a:ext uri="smNativeData">
                <pr:smNativeData xmlns:pr="pr" xmlns="" val="SMDATA_12_QQ1+URMAAAAlAAAA9QEAAA0AAAAAkAAAAEgAAACQAAAASAAAAAAAAAAAAAAAAAAAAAEAAABQAAAApwUv+grS9r/VeOkmMQjYvw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CcKAAAURUAAC03AACdGgAAAAAAAA=="/>
              </a:ext>
            </a:extLst>
          </p:cNvSpPr>
          <p:nvPr/>
        </p:nvSpPr>
        <p:spPr>
          <a:xfrm>
            <a:off x="6601460" y="3465195"/>
            <a:ext cx="2367915" cy="861060"/>
          </a:xfrm>
          <a:prstGeom prst="wedgeRoundRectCallout">
            <a:avLst>
              <a:gd name="adj1" fmla="val -71314"/>
              <a:gd name="adj2" fmla="val -18775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support of</a:t>
            </a:r>
            <a:br/>
            <a:r>
              <a:t>32- and 64 bit</a:t>
            </a:r>
          </a:p>
        </p:txBody>
      </p:sp>
      <p:sp>
        <p:nvSpPr>
          <p:cNvPr id="10" name="Legende7"/>
          <p:cNvSpPr>
            <a:extLst>
              <a:ext uri="smNativeData">
                <pr:smNativeData xmlns:pr="pr" xmlns="" val="SMDATA_12_QQ1+URMAAAAlAAAA9QEAAA0AAAAAkAAAAEgAAACQAAAASAAAAAAAAAAAAAAAAAAAAAEAAABQAAAAQWX8+4wL8L96xyk6kksGQA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CjJAAArhAAAJ43AADjEgAAAAAAAA=="/>
              </a:ext>
            </a:extLst>
          </p:cNvSpPr>
          <p:nvPr/>
        </p:nvSpPr>
        <p:spPr>
          <a:xfrm>
            <a:off x="5955665" y="2711450"/>
            <a:ext cx="3085465" cy="358775"/>
          </a:xfrm>
          <a:prstGeom prst="wedgeRoundRectCallout">
            <a:avLst>
              <a:gd name="adj1" fmla="val -50141"/>
              <a:gd name="adj2" fmla="val 139345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low network load</a:t>
            </a:r>
          </a:p>
        </p:txBody>
      </p:sp>
      <p:sp>
        <p:nvSpPr>
          <p:cNvPr id="11" name="Legende8"/>
          <p:cNvSpPr>
            <a:extLst>
              <a:ext uri="smNativeData">
                <pr:smNativeData xmlns:pr="pr" xmlns="" val="SMDATA_12_QQ1+URMAAAAlAAAA9QEAAA0AAAAAkAAAAEgAAACQAAAASAAAAAAAAAAAAAAAAAAAAAEAAABQAAAAL6NYbmk18j8cti3KbJAfwA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C9BQAAkiAAADAVAADHIgAAAAAAAA=="/>
              </a:ext>
            </a:extLst>
          </p:cNvSpPr>
          <p:nvPr/>
        </p:nvSpPr>
        <p:spPr>
          <a:xfrm>
            <a:off x="932815" y="5294630"/>
            <a:ext cx="2511425" cy="358775"/>
          </a:xfrm>
          <a:prstGeom prst="wedgeRoundRectCallout">
            <a:avLst>
              <a:gd name="adj1" fmla="val 56902"/>
              <a:gd name="adj2" fmla="val -394552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support of large arrays</a:t>
            </a:r>
          </a:p>
        </p:txBody>
      </p:sp>
      <p:sp>
        <p:nvSpPr>
          <p:cNvPr id="12" name="Legende9"/>
          <p:cNvSpPr>
            <a:extLst>
              <a:ext uri="smNativeData">
                <pr:smNativeData xmlns:pr="pr" xmlns="" val="SMDATA_12_QQ1+URMAAAAlAAAA9QEAAA0AAAAAkAAAAEgAAACQAAAASAAAAAAAAAAAAAAAAAAAAAEAAABQAAAAqTC2EOSgCcDFVWXfFUEOwA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B+KQAAYRwAADsvAACWHgAAAAAAAA=="/>
              </a:ext>
            </a:extLst>
          </p:cNvSpPr>
          <p:nvPr/>
        </p:nvSpPr>
        <p:spPr>
          <a:xfrm>
            <a:off x="6744970" y="4613275"/>
            <a:ext cx="932815" cy="358775"/>
          </a:xfrm>
          <a:prstGeom prst="wedgeRoundRectCallout">
            <a:avLst>
              <a:gd name="adj1" fmla="val -160178"/>
              <a:gd name="adj2" fmla="val -189089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fast IO</a:t>
            </a:r>
          </a:p>
        </p:txBody>
      </p:sp>
      <p:sp>
        <p:nvSpPr>
          <p:cNvPr id="13" name="Legende10"/>
          <p:cNvSpPr>
            <a:extLst>
              <a:ext uri="smNativeData">
                <pr:smNativeData xmlns:pr="pr" xmlns="" val="SMDATA_12_QQ1+URMAAAAlAAAA9QEAAA0AAAAAkAAAAEgAAACQAAAASAAAAAAAAAAAAAAAAAAAAAEAAABQAAAARzgteNFX9z8PYmcKndfuPw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DEAQAAyREAAFUQAAAzFgAAAAAAAA=="/>
              </a:ext>
            </a:extLst>
          </p:cNvSpPr>
          <p:nvPr/>
        </p:nvSpPr>
        <p:spPr>
          <a:xfrm>
            <a:off x="287020" y="2891155"/>
            <a:ext cx="2367915" cy="717550"/>
          </a:xfrm>
          <a:prstGeom prst="wedgeRoundRectCallout">
            <a:avLst>
              <a:gd name="adj1" fmla="val 72947"/>
              <a:gd name="adj2" fmla="val 48191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Support of</a:t>
            </a:r>
            <a:br/>
            <a:r>
              <a:t>consistent fields</a:t>
            </a:r>
          </a:p>
        </p:txBody>
      </p:sp>
      <p:sp>
        <p:nvSpPr>
          <p:cNvPr id="14" name="Legende11"/>
          <p:cNvSpPr>
            <a:extLst>
              <a:ext uri="smNativeData">
                <pr:smNativeData xmlns:pr="pr" xmlns="" val="SMDATA_12_QQ1+URMAAAAlAAAA9QEAAA0AAAAAkAAAAEgAAACQAAAASAAAAAAAAAAAAAAAAAAAAAEAAABQAAAAEDtT6LzG/7/J5T+k3z4hwAAAAAAAAPB/AAAAAAAA4D8AAAAAAADgPwAAAAAAAOA/AAAAAAAA4D8AAAAAAADgPwAAAAAAAOA/AAAAAAAA4D8CAAAAjAAAAAEAAAAAAAAA//+ZA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EMAAAAEAAAAAAAAAAAAAAAAAAAAAAAAAAeAAAAaAAAAAAAAAAAAAAAAAAAAAAAAAAAAAAAECcAABAnAAAAAAAAAAAAAAAAAAAAAAAAAAAAAAAAAAAAAAAAAAAAABQAAAAAAAAAwMD/AAAAAABkAAAAMgAAAAAAAABkAAAAAAAAAH9/fwAKAAAAHwAAAFQAAAD//5kA////AQAAAAAAAAAAAAAAAAAAAAAAAAAAAAAAAAAAAAAAAAAAAAAAAn9/fwCAgIADzMzMAMDA/wB/f38AAAAAAAAAAAAAAAAAAAAAAAAAAAAhAAAAGAAAABQAAAC4JgAArSEAALo1AADiIwAAAAAAAA=="/>
              </a:ext>
            </a:extLst>
          </p:cNvSpPr>
          <p:nvPr/>
        </p:nvSpPr>
        <p:spPr>
          <a:xfrm>
            <a:off x="6294120" y="5474335"/>
            <a:ext cx="2439670" cy="358775"/>
          </a:xfrm>
          <a:prstGeom prst="wedgeRoundRectCallout">
            <a:avLst>
              <a:gd name="adj1" fmla="val -99301"/>
              <a:gd name="adj2" fmla="val -431140"/>
              <a:gd name="adj3" fmla="val 12500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b="1">
                <a:solidFill>
                  <a:schemeClr val="tx2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support of user events</a:t>
            </a:r>
          </a:p>
        </p:txBody>
      </p:sp>
      <p:sp>
        <p:nvSpPr>
          <p:cNvPr id="15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16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BD63-2DD2-1D4B-9CF0-DB1EF3BE6A8E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4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sAAAAFAAAA/f///wEAAAABAAAAAAAAAAAAAAAAAAAAAAAAAAkAAAD9////AQAAAAEAAAAAAAAAAAAAAAAAAAAAAAAADQAAAP3///8BAAAAAQAAAAAAAAAAAAAAAAAAAAAAAAARAAAA/f///wEAAAABAAAAAAAAAAAAAAAAAAAAAAAAABUAAAD9////AQAAAAEAAAAAAAAAAAAAAAAAAAAAAAAAGQAAAP3///8BAAAAAQAAAAAAAAAAAAAAAAAAAAAAAAAdAAAA/f///wEAAAABAAAAAAAAAAAAAAAAAAAAAAAAACEAAAD9////AQAAAAEAAAAAAAAAAAAAAAAAAAAAAAAAJQAAAP3///8BAAAAAQAAAAAAAAAAAAAAAAAAAAAAAAApAAAA/f///wEAAAABAAAAAAAAAAAAAAAAAAAAAAAAAC0AAAD9////AQAAAAEAAAAAAAAAAAAAAAAAAAAAAAAA"/>
      </p:ext>
    </p:ext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DUCAAAAAAAAA=="/>
              </a:ext>
            </a:extLst>
          </p:cNvSpPr>
          <p:nvPr/>
        </p:nvSpPr>
        <p:spPr>
          <a:xfrm>
            <a:off x="1793875" y="143510"/>
            <a:ext cx="4879340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Free Solutions</a:t>
            </a:r>
            <a:br/>
            <a:r>
              <a:t>in 2009</a:t>
            </a:r>
          </a:p>
        </p:txBody>
      </p:sp>
      <p:sp>
        <p:nvSpPr>
          <p:cNvPr id="3" name="Textbox2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uBgAAkQ4AALw2AACFJQAAAAAAAA=="/>
              </a:ext>
            </a:extLst>
          </p:cNvSpPr>
          <p:nvPr/>
        </p:nvSpPr>
        <p:spPr>
          <a:xfrm>
            <a:off x="1004570" y="2367915"/>
            <a:ext cx="7893050" cy="3731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l">
              <a:buAutoNum type="arabicPeriod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 </a:t>
            </a:r>
            <a:r>
              <a:rPr dirty="0"/>
              <a:t>EPICS I/O Client from </a:t>
            </a:r>
            <a:br>
              <a:rPr dirty="0"/>
            </a:br>
            <a:endParaRPr dirty="0"/>
          </a:p>
          <a:p>
            <a:pPr algn="l">
              <a:buAutoNum type="arabicPeriod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 </a:t>
            </a:r>
            <a:r>
              <a:rPr dirty="0" err="1"/>
              <a:t>LabVIEW</a:t>
            </a:r>
            <a:r>
              <a:rPr dirty="0"/>
              <a:t>™ Channel Access Client from</a:t>
            </a:r>
            <a:br>
              <a:rPr dirty="0"/>
            </a:br>
            <a:endParaRPr dirty="0"/>
          </a:p>
          <a:p>
            <a:pPr algn="l">
              <a:buAutoNum type="arabicPeriod"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 </a:t>
            </a:r>
            <a:r>
              <a:rPr dirty="0"/>
              <a:t>... some more</a:t>
            </a:r>
            <a:br>
              <a:rPr dirty="0"/>
            </a:br>
            <a:endParaRPr dirty="0"/>
          </a:p>
        </p:txBody>
      </p:sp>
      <p:pic>
        <p:nvPicPr>
          <p:cNvPr id="4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BBAEE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lhkAAJ0NAAAQJQAAShI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9250" y="2212975"/>
            <a:ext cx="1865630" cy="7600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Grafik2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EycAAJAQAAA6MQAAgxcAAAAAAAA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1905" y="2692400"/>
            <a:ext cx="1650365" cy="11296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3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zDwAAkx0AAGcmAAAbIQAAAAAAAA=="/>
              </a:ext>
            </a:extLst>
          </p:cNvSpPr>
          <p:nvPr/>
        </p:nvSpPr>
        <p:spPr>
          <a:xfrm>
            <a:off x="2511425" y="4807585"/>
            <a:ext cx="3731260" cy="5740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l">
              <a:defRPr sz="3000" b="1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Significant problems</a:t>
            </a:r>
          </a:p>
        </p:txBody>
      </p:sp>
      <p:sp>
        <p:nvSpPr>
          <p:cNvPr id="7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NQ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8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BF0B-45D2-1D49-9CF0-B31CF1BE6AE6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5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YAAAAFAAAAAAAAAAEAAAABAAAAAAAAAAAAAAAAAAAAAAAAAAcAAAD9////AQAAAAEAAAAAAAAAAAAAAAAAAAAAAAAACwAAAAEAAAABAAAAAQAAAAAAAAAAAAAAAAAAAAAAAAANAAAA/f///wEAAAABAAAAAAAAAAAAAAAAAAAAAAAAABEAAAD9////AQAAAAEAAAAAAAAAAAAAAAAAAAAAAAAAFQAAAP////8BAAAAAQAAAAAAAAAAAAAAAAAAAAAAAAA="/>
      </p:ext>
    </p:ext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jCAAAtQwAALw2AAB0IQAAAAAAAA=="/>
              </a:ext>
            </a:extLst>
          </p:cNvSpPr>
          <p:nvPr/>
        </p:nvSpPr>
        <p:spPr>
          <a:xfrm>
            <a:off x="1363345" y="2065655"/>
            <a:ext cx="7534275" cy="33724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l">
              <a:buFont typeface="Wingdings" pitchFamily="2" charset="2"/>
              <a:buBlip>
                <a:blip r:embed="rId2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Dependency of external services</a:t>
            </a:r>
            <a:br>
              <a:rPr dirty="0"/>
            </a:br>
            <a:endParaRPr dirty="0"/>
          </a:p>
          <a:p>
            <a:pPr algn="l">
              <a:buFont typeface="Wingdings" pitchFamily="2" charset="2"/>
              <a:buBlip>
                <a:blip r:embed="rId2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Error-prone for newcomers</a:t>
            </a:r>
            <a:br>
              <a:rPr dirty="0"/>
            </a:br>
            <a:endParaRPr dirty="0"/>
          </a:p>
          <a:p>
            <a:pPr algn="l">
              <a:buFont typeface="Wingdings" pitchFamily="2" charset="2"/>
              <a:buBlip>
                <a:blip r:embed="rId2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Incomplete implementations of</a:t>
            </a:r>
          </a:p>
          <a:p>
            <a:pPr lvl="1" algn="l">
              <a:buFont typeface="Wingdings" pitchFamily="2" charset="2"/>
              <a:buBlip>
                <a:blip r:embed="rId2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Data types</a:t>
            </a:r>
          </a:p>
          <a:p>
            <a:pPr lvl="1" algn="l">
              <a:buFont typeface="Wingdings" pitchFamily="2" charset="2"/>
              <a:buBlip>
                <a:blip r:embed="rId2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EPICS fields</a:t>
            </a:r>
          </a:p>
          <a:p>
            <a:pPr lvl="1" algn="l">
              <a:buFont typeface="Wingdings" pitchFamily="2" charset="2"/>
              <a:buBlip>
                <a:blip r:embed="rId2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Enumerations</a:t>
            </a:r>
          </a:p>
        </p:txBody>
      </p:sp>
      <p:sp>
        <p:nvSpPr>
          <p:cNvPr id="3" name="Textbox2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1CQAA4gAAAH4pAADUCAAAAAAAAA=="/>
              </a:ext>
            </a:extLst>
          </p:cNvSpPr>
          <p:nvPr/>
        </p:nvSpPr>
        <p:spPr>
          <a:xfrm>
            <a:off x="1577975" y="143510"/>
            <a:ext cx="5166995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Existing difficulties</a:t>
            </a:r>
          </a:p>
        </p:txBody>
      </p:sp>
      <p:sp>
        <p:nvSpPr>
          <p:cNvPr id="4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5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B706-48D2-1D41-9CF0-BE14F9BE6AEB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6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YAAAAFAAAAAAAAAAEAAAABAAAAAAAAAAAAAAAAAAAAAAAAAAkAAAABAAAAAQAAAAEAAAAAAAAAAAAAAAAAAAAAAAAADQAAAAIAAAABAAAAAQAAAAAAAAAAAAAAAAAAAAAAAAAPAAAAAwAAAAEAAAABAAAAAAAAAAAAAAAAAAAAAAAAABEAAAAEAAAAAQAAAAEAAAAAAAAAAAAAAAAAAAAAAAAAEwAAAAUAAAABAAAAAQAAAAAAAAAAAAAAAAAAAAAAAAA="/>
      </p:ext>
    </p:ext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U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DUCAAAAAAAAA=="/>
              </a:ext>
            </a:extLst>
          </p:cNvSpPr>
          <p:nvPr/>
        </p:nvSpPr>
        <p:spPr>
          <a:xfrm>
            <a:off x="1793875" y="143510"/>
            <a:ext cx="4879340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Solution</a:t>
            </a:r>
          </a:p>
        </p:txBody>
      </p:sp>
      <p:pic>
        <p:nvPicPr>
          <p:cNvPr id="3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NQIAAHwJAADaNQAAThQ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775" y="1541780"/>
            <a:ext cx="8395335" cy="1758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Objekt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QCQAAvhQAABY0AACpIwAAAAAAAA=="/>
              </a:ext>
            </a:extLst>
          </p:cNvSpPr>
          <p:nvPr/>
        </p:nvSpPr>
        <p:spPr>
          <a:xfrm>
            <a:off x="1473200" y="3371850"/>
            <a:ext cx="6993890" cy="24250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Directly based on the EPICS base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Supports all EPICS data types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Any number of consistent fields per EPICS variable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</a:t>
            </a:r>
            <a:r>
              <a:rPr dirty="0" err="1"/>
              <a:t>LabVIEW</a:t>
            </a:r>
            <a:r>
              <a:rPr dirty="0"/>
              <a:t>™ 7.0 to 2012 on Windows</a:t>
            </a:r>
            <a:r>
              <a:rPr baseline="30000" dirty="0"/>
              <a:t>®</a:t>
            </a:r>
            <a:r>
              <a:rPr dirty="0"/>
              <a:t> and Linux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Monitoring und Caching </a:t>
            </a:r>
            <a:r>
              <a:rPr dirty="0">
                <a:latin typeface="Wingdings" charset="2"/>
                <a:ea typeface="Calibri" pitchFamily="2" charset="0"/>
                <a:cs typeface="Calibri" pitchFamily="2" charset="0"/>
              </a:rPr>
              <a:t></a:t>
            </a:r>
            <a:r>
              <a:rPr dirty="0"/>
              <a:t> low network load</a:t>
            </a:r>
          </a:p>
        </p:txBody>
      </p:sp>
      <p:sp>
        <p:nvSpPr>
          <p:cNvPr id="5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6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zrAAY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80EB-A5D2-1D76-9CF0-5323CEBE6A06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7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UAAAAFAAAAAAAAAAEAAAABAAAAAAAAAAAAAAAAAAAAAAAAAAkAAAABAAAAAQAAAAEAAAAAAAAAAAAAAAAAAAAAAAAADQAAAAIAAAABAAAAAQAAAAAAAAAAAAAAAAAAAAAAAAARAAAAAwAAAAEAAAABAAAAAAAAAAAAAAAAAAAAAAAAABUAAAAEAAAAAQAAAAEAAAAAAAAAAAAAAAAAAAAAAAAA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iMX8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DUCAAAAAAAAA=="/>
              </a:ext>
            </a:extLst>
          </p:cNvSpPr>
          <p:nvPr/>
        </p:nvSpPr>
        <p:spPr>
          <a:xfrm>
            <a:off x="1793875" y="143510"/>
            <a:ext cx="4879340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Solution</a:t>
            </a:r>
          </a:p>
        </p:txBody>
      </p:sp>
      <p:pic>
        <p:nvPicPr>
          <p:cNvPr id="3" name="Grafik1"/>
          <p:cNvPicPr>
            <a:picLocks noChangeAspect="1"/>
            <a:extLst>
              <a:ext uri="smNativeData">
                <pr:smNativeData xmlns:pr="pr" xmlns="" val="SMDATA_13_QQ1+U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NQIAANQLAADaNQAAphYAAA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775" y="1922780"/>
            <a:ext cx="8395335" cy="1758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Objekt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DU7C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QCQAAQhgAABY0AAAJKQAAAAAAAA=="/>
              </a:ext>
            </a:extLst>
          </p:cNvSpPr>
          <p:nvPr/>
        </p:nvSpPr>
        <p:spPr>
          <a:xfrm>
            <a:off x="1473200" y="3943350"/>
            <a:ext cx="6993890" cy="2727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EPICS client only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Not available for </a:t>
            </a:r>
            <a:r>
              <a:rPr dirty="0" err="1"/>
              <a:t>realtime</a:t>
            </a:r>
            <a:r>
              <a:rPr dirty="0"/>
              <a:t> units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 3 additional native libraries</a:t>
            </a:r>
            <a:endParaRPr dirty="0"/>
          </a:p>
          <a:p>
            <a:pPr lvl="1"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</a:t>
            </a:r>
            <a:r>
              <a:rPr dirty="0" err="1"/>
              <a:t>CaLab</a:t>
            </a:r>
            <a:endParaRPr dirty="0"/>
          </a:p>
          <a:p>
            <a:pPr lvl="1"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ca (EPICS base)</a:t>
            </a:r>
          </a:p>
          <a:p>
            <a:pPr lvl="1">
              <a:lnSpc>
                <a:spcPct val="120000"/>
              </a:lnSpc>
              <a:buClrTx/>
              <a:buFont typeface="Wingdings" pitchFamily="2" charset="2"/>
              <a:buBlip>
                <a:blip r:embed="rId3"/>
              </a:buBlip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 Com (EPICS base)</a:t>
            </a:r>
          </a:p>
        </p:txBody>
      </p:sp>
      <p:sp>
        <p:nvSpPr>
          <p:cNvPr id="5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sVPA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AAAAKygAANQDAADvKQAAAAAAAA=="/>
              </a:ext>
            </a:extLst>
          </p:cNvSpPr>
          <p:nvPr/>
        </p:nvSpPr>
        <p:spPr>
          <a:xfrm>
            <a:off x="48260" y="6529705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A262-2CD2-1D54-9CF0-DA01ECBE6A8F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8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QYAAAAFAAAAAAAAAAEAAAABAAAAAAAAAAAAAAAAAAAAAAAAAAkAAAABAAAAAQAAAAEAAAAAAAAAAAAAAAAAAAAAAAAADQAAAAIAAAABAAAAAQAAAAAAAAAAAAAAAAAAAAAAAAAPAAAAAwAAAAEAAAABAAAAAAAAAAAAAAAAAAAAAAAAABEAAAAEAAAAAQAAAAEAAAAAAAAAAAAAAAAAAAAAAAAAEwAAAAUAAAABAAAAAQAAAAAAAAAAAAAAAAAAAAAAAAA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jkVJ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4gAAAA0pAADUCAAAAAAAAA=="/>
              </a:ext>
            </a:extLst>
          </p:cNvSpPr>
          <p:nvPr/>
        </p:nvSpPr>
        <p:spPr>
          <a:xfrm>
            <a:off x="1793875" y="143510"/>
            <a:ext cx="4879340" cy="129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sz="48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Solution</a:t>
            </a:r>
          </a:p>
        </p:txBody>
      </p:sp>
      <p:sp>
        <p:nvSpPr>
          <p:cNvPr id="3" name="AutoForm1"/>
          <p:cNvSpPr>
            <a:extLst>
              <a:ext uri="smNativeData">
                <pr:smNativeData xmlns:pr="pr" xmlns="" val="SMDATA_12_QQ1+URMAAAAlAAAAZQAAAA0AAAAAkAAAAEgAAACQAAAASAAAAAAAAAABAAAAAAAAAAEAAABQAAAAHXdKB+v/5j8AAAAAAAAAAA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AAAAAAAAAAAAAAAAUAAAAAQAAACMAAAAjAAAAIwAAAB4AAAAAAAAAZAAAAGQAAAAAAAAAZAAAAGQAAAAVAAAAYAAAAAEAAAAAAAAADwAAAMgAAAAAAAAAAAAAAAAAAABdNwAAmwcAAGX4//8BAAAAAAAAAAEAAABkAAAAAAAAABQAAAC9HgAAAAAAACYAAAAAAAAAQ+H//wAAAAAmAAAAZAAAABYAAABMAAAAAAAAAAAAAAAEAAAAAAAAAAEAAACAgIAKAAAAACgAAAAoAAAAZAAAAGQAAAAAAAAAzMzMAAAAAABQAAAAUAAAAGQAAABkAAAAAAAAABcAAAAUAAAAAAAAAAAAAAD/fwAA/38AAAAAAAAJAAAABAAAAC8lozoMAAAAEAAAAAAAAAAAAAAAAAAAAAAAAAAeAAAAaAAAAAAAAAAAAAAAAAAAAAAAAAAAAAAAECcAABAnAAAAAAAAAAAAAAAAAAAAAAAAAAAAAAAAAAAAAAAAAAAAABQAAAAAAAAAwMD/AAAAAABkAAAAMgAAAAAAAABkAAAAAAAAAH9/fwAKAAAAHwAAAFQAAABPgb0A////AQAAAAAAAAAAAAAAAAAAAAAAAAAAAAAAAAAAAAAAAAAAAAAAAAAAAACAgIADzMzMAMDA/wB/f38AAAAAAAAAAAAAAAAAAAAAAAAAAAAhAAAAGAAAABQAAAB8CwAAugkAADMYAAB6DQAAAAAAAA=="/>
              </a:ext>
            </a:extLst>
          </p:cNvSpPr>
          <p:nvPr/>
        </p:nvSpPr>
        <p:spPr>
          <a:xfrm>
            <a:off x="1866900" y="1581150"/>
            <a:ext cx="2066925" cy="609600"/>
          </a:xfrm>
          <a:prstGeom prst="roundRect">
            <a:avLst>
              <a:gd name="adj" fmla="val 35937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27000" contourW="9525" prstMaterial="legacyMatte"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request PV</a:t>
            </a:r>
          </a:p>
        </p:txBody>
      </p:sp>
      <p:sp>
        <p:nvSpPr>
          <p:cNvPr id="4" name="AutoForm2"/>
          <p:cNvSpPr>
            <a:extLst>
              <a:ext uri="smNativeData">
                <pr:smNativeData xmlns:pr="pr" xmlns="" val="SMDATA_12_QQ1+URMAAAAlAAAALgEAAA0AAAAAkAAAAEgAAACQAAAASAAAAAAAAAABAAAAAAAAAAEAAABQAAAAAAAAAAAA4D8AAAAAAADgPw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AAAAAAAAAAAAAAAAUAAAAAQAAACMAAAAjAAAAIwAAAB4AAAAAAAAAZAAAAGQAAAAAAAAAZAAAAGQAAAAVAAAAYAAAAAEAAAAAAAAADwAAAMgAAAAAAAAAAAAAAAAAAABdNwAAmwcAAGX4//8BAAAAAAAAAAEAAABkAAAAAAAAABQAAAC9HgAAAAAAACYAAAAAAAAAQ+H//wAAAAAmAAAAZAAAABYAAABMAAAAAAAAAAAAAAAEAAAAAAAAAAEAAACAgIAKAAAAACgAAAAoAAAAZAAAAGQAAAAAAAAAzMzMAAAAAABQAAAAUAAAAGQAAABkAAAAAAAAABcAAAAUAAAAAAAAAAAAAAD/fwAA/38AAAAAAAAJAAAABAAAAKrw8nUMAAAAEAAAAAAAAAAAAAAAAAAAAAAAAAAeAAAAaAAAAAAAAAAAAAAAAAAAAAAAAAAAAAAAECcAABAnAAAAAAAAAAAAAAAAAAAAAAAAAAAAAAAAAAAAAAAAAAAAABQAAAAAAAAAwMD/AAAAAABkAAAAMgAAAAAAAABkAAAAAAAAAH9/fwAKAAAAHwAAAFQAAABPgb0A////AQAAAAAAAAAAAAAAAAAAAAAAAAAAAAAAAAAAAAAAAAAAAAAAAAAAAACAgIADzMzMAMDA/wB/f38AAAAAAAAAAAAAAAAAAAAAAAAAAAAhAAAAGAAAABQAAACtBwAAKA8AAAIcAAAfFgAAAAAAAA=="/>
              </a:ext>
            </a:extLst>
          </p:cNvSpPr>
          <p:nvPr/>
        </p:nvSpPr>
        <p:spPr>
          <a:xfrm>
            <a:off x="1247775" y="2463800"/>
            <a:ext cx="3305175" cy="1132205"/>
          </a:xfrm>
          <a:prstGeom prst="flowChartDecision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27000" contourW="9525" prstMaterial="legacyMatte"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well-known PV?</a:t>
            </a:r>
          </a:p>
        </p:txBody>
      </p:sp>
      <p:cxnSp>
        <p:nvCxnSpPr>
          <p:cNvPr id="5" name="Verbindung1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DYEQAAeg0AANgRAAAoDwAAAAAAAA=="/>
              </a:ext>
            </a:extLst>
          </p:cNvCxnSpPr>
          <p:nvPr/>
        </p:nvCxnSpPr>
        <p:spPr>
          <a:xfrm rot="5400000">
            <a:off x="2764155" y="2327275"/>
            <a:ext cx="27305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6" name="AutoForm3"/>
          <p:cNvSpPr>
            <a:extLst>
              <a:ext uri="smNativeData">
                <pr:smNativeData xmlns:pr="pr" xmlns="" val="SMDATA_12_QQ1+URMAAAAlAAAALAEAAA0AAAAAkAAAAEgAAACQAAAASAAAAAAAAAABAAAAAAAAAAEAAABQAAAAAAAAAAAA4D8AAAAAAADgPw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AAAAAAAAAAAAAAAAUAAAAAQAAACMAAAAjAAAAIwAAAB4AAAAAAAAAZAAAAGQAAAAAAAAAZAAAAGQAAAAVAAAAYAAAAAEAAAAAAAAADwAAAMgAAAAAAAAAAAAAAAAAAABdNwAAmwcAAGX4//8BAAAAAAAAAAEAAABkAAAAAAAAABQAAAC9HgAAAAAAACYAAAAAAAAAQ+H//wAAAAAmAAAAZAAAABYAAABMAAAAAAAAAAAAAAAEAAAAAAAAAAEAAACAgIAKAAAAACgAAAAoAAAAZAAAAGQAAAAAAAAAzMzMAAAAAABQAAAAUAAAAGQAAABkAAAAAAAAABcAAAAUAAAAAAAAAAAAAAD/fwAA/38AAAAAAAAJAAAABAAAANfNFYsMAAAAEAAAAAAAAAAAAAAAAAAAAAAAAAAeAAAAaAAAAAAAAAAAAAAAAAAAAAAAAAAAAAAAECcAABAnAAAAAAAAAAAAAAAAAAAAAAAAAAAAAAAAAAAAAAAAAAAAABQAAAAAAAAAwMD/AAAAAABkAAAAMgAAAAAAAABkAAAAAAAAAH9/fwAKAAAAHwAAAFQAAABPgb0A////AQAAAAAAAAAAAAAAAAAAAAAAAAAAAAAAAAAAAAAAAAAAAAAAAAAAAACAgIADzMzMAMDA/wB/f38AAAAAAAAAAAAAAAAAAAAAAAAAAAAhAAAAGAAAABQAAADuCQAA7xgAAMAZAACVHQAAAAAAAA=="/>
              </a:ext>
            </a:extLst>
          </p:cNvSpPr>
          <p:nvPr/>
        </p:nvSpPr>
        <p:spPr>
          <a:xfrm>
            <a:off x="1614170" y="4053205"/>
            <a:ext cx="2571750" cy="755650"/>
          </a:xfrm>
          <a:prstGeom prst="flowChartProcess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27000" contourW="9525" prstMaterial="legacyMatte"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get cached value(s)</a:t>
            </a:r>
          </a:p>
        </p:txBody>
      </p:sp>
      <p:cxnSp>
        <p:nvCxnSpPr>
          <p:cNvPr id="7" name="Verbindung2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DXEQAAHxYAANgRAADvGAAAAAAAAA=="/>
              </a:ext>
            </a:extLst>
          </p:cNvCxnSpPr>
          <p:nvPr/>
        </p:nvCxnSpPr>
        <p:spPr>
          <a:xfrm rot="5400000">
            <a:off x="2672080" y="3823970"/>
            <a:ext cx="457200" cy="63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8" name="AutoForm4"/>
          <p:cNvSpPr>
            <a:extLst>
              <a:ext uri="smNativeData">
                <pr:smNativeData xmlns:pr="pr" xmlns="" val="SMDATA_12_QQ1+URMAAAAlAAAAOAE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P8AAAA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W2i2oMAAAAEAAAAAAAAAAAAAAAAAAAAAAAAAAeAAAAaAAAAAAAAAAAAAAAAAAAAAAAAAAAAAAAECcAABAnAAAAAAAAAAAAAAAAAAAAAAAAAAAAAAAAAAAAAAAAAAAAABQAAAAAAAAAwMD/AAAAAABkAAAAMgAAAAAAAABkAAAAAAAAAH9/fwAKAAAAHwAAAFQAAAD///8A////AQAAAAAAAAAAAAAAAAAAAAAAAAAAAAAAAAAAAAAAAAAA/wAAAH9/fwCAgIADzMzMAMDA/wB/f38AAAAAAAAAAAAAAAAAAAAAAAAAAAAhAAAAGAAAABQAAABDEQAAMh8AAG8SAAB8IAAAAAAAAA=="/>
              </a:ext>
            </a:extLst>
          </p:cNvSpPr>
          <p:nvPr/>
        </p:nvSpPr>
        <p:spPr>
          <a:xfrm>
            <a:off x="2806065" y="5071110"/>
            <a:ext cx="190500" cy="20955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cxnSp>
        <p:nvCxnSpPr>
          <p:cNvPr id="9" name="Verbindung3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DXEQAAlR0AANkRAAAyHwAAAAAAAA=="/>
              </a:ext>
            </a:extLst>
          </p:cNvCxnSpPr>
          <p:nvPr/>
        </p:nvCxnSpPr>
        <p:spPr>
          <a:xfrm rot="16200000" flipH="1">
            <a:off x="2769870" y="4939030"/>
            <a:ext cx="262255" cy="127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10" name="AutoForm5"/>
          <p:cNvSpPr>
            <a:extLst>
              <a:ext uri="smNativeData">
                <pr:smNativeData xmlns:pr="pr" xmlns="" val="SMDATA_12_QQ1+URMAAAAlAAAAZQAAAA0AAAAAkAAAAEgAAACQAAAASAAAAAAAAAABAAAAAAAAAAEAAABQAAAAHXdKB+v/5j8AAAAAAAAAAA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AAAAAAAAAAAAAAAAUAAAAAQAAACMAAAAjAAAAIwAAAB4AAAAAAAAAZAAAAGQAAAAAAAAAZAAAAGQAAAAVAAAAYAAAAAEAAAAAAAAADwAAAMgAAAAAAAAAAAAAAAAAAABdNwAAmwcAAGX4//8BAAAAAAAAAAEAAABkAAAAAAAAABQAAAC9HgAAAAAAACYAAAAAAAAAQ+H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A////AQAAAAAAAAAAAAAAAAAAAAAAAAAAAAAAAAAAAAAAAAAAAAAAAAAAAACAgIADzMzMAMDA/wB/f38AAAAAAAAAAAAAAAAAAAAAAAAAAAAhAAAAGAAAABQAAAAOCwAA2SEAAKEYAACZJQAAAAAAAA=="/>
              </a:ext>
            </a:extLst>
          </p:cNvSpPr>
          <p:nvPr/>
        </p:nvSpPr>
        <p:spPr>
          <a:xfrm>
            <a:off x="1797050" y="5502275"/>
            <a:ext cx="2206625" cy="609600"/>
          </a:xfrm>
          <a:prstGeom prst="roundRect">
            <a:avLst>
              <a:gd name="adj" fmla="val 35937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27000" contourW="9525" prstMaterial="legacyMatte"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return value(s)</a:t>
            </a:r>
          </a:p>
        </p:txBody>
      </p:sp>
      <p:cxnSp>
        <p:nvCxnSpPr>
          <p:cNvPr id="11" name="Verbindung4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DYEQAAfCAAANkRAADZIQAAAAAAAA=="/>
              </a:ext>
            </a:extLst>
          </p:cNvCxnSpPr>
          <p:nvPr/>
        </p:nvCxnSpPr>
        <p:spPr>
          <a:xfrm rot="5400000">
            <a:off x="2790190" y="5391150"/>
            <a:ext cx="221615" cy="63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12" name="AutoForm6"/>
          <p:cNvSpPr>
            <a:extLst>
              <a:ext uri="smNativeData">
                <pr:smNativeData xmlns:pr="pr" xmlns="" val="SMDATA_12_QQ1+URMAAAAlAAAALAEAAA0AAAAAkAAAAEgAAACQAAAASAAAAAAAAAABAAAAAAAAAAEAAABQAAAAAAAAAAAA4D8AAAAAAADgPw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AAAAAAAAAAAAAAAAUAAAAAQAAACMAAAAjAAAAIwAAAB4AAAAAAAAAZAAAAGQAAAAAAAAAZAAAAGQAAAAVAAAAYAAAAAEAAAAAAAAADwAAAMgAAAAAAAAAAAAAAAAAAABdNwAAmwcAAGX4//8BAAAAAAAAAAEAAABkAAAAAAAAABQAAAC9HgAAAAAAACYAAAAAAAAAQ+H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A////AQAAAAAAAAAAAAAAAAAAAAAAAAAAAAAAAAAAAAAAAAAAAAAAAAAAAACAgIADzMzMAMDA/wB/f38AAAAAAAAAAAAAAAAAAAAAAAAAAAAhAAAAGAAAABQAAAAkLAAAqRAAANU0AABpFAAAAAAAAA=="/>
              </a:ext>
            </a:extLst>
          </p:cNvSpPr>
          <p:nvPr/>
        </p:nvSpPr>
        <p:spPr>
          <a:xfrm>
            <a:off x="7175500" y="2708275"/>
            <a:ext cx="1412875" cy="609600"/>
          </a:xfrm>
          <a:prstGeom prst="flowChartProcess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27000" contourW="9525" prstMaterial="legacyMatte"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init PV</a:t>
            </a:r>
          </a:p>
        </p:txBody>
      </p:sp>
      <p:cxnSp>
        <p:nvCxnSpPr>
          <p:cNvPr id="13" name="Verbindung5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ACHAAAiRIAACQsAACkEgAAAAAAAA=="/>
              </a:ext>
            </a:extLst>
          </p:cNvCxnSpPr>
          <p:nvPr/>
        </p:nvCxnSpPr>
        <p:spPr>
          <a:xfrm rot="16200000">
            <a:off x="5855335" y="1710690"/>
            <a:ext cx="17145" cy="262255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14" name="Verbindung6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B9MAAAgg4AAH0wAACpEAAAAAAAAA=="/>
              </a:ext>
            </a:extLst>
          </p:cNvCxnSpPr>
          <p:nvPr/>
        </p:nvCxnSpPr>
        <p:spPr>
          <a:xfrm rot="5400000">
            <a:off x="7707630" y="2533015"/>
            <a:ext cx="349885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15" name="Rechteck1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KwAAOQwAAI41AACCDgAAAAAAAA=="/>
              </a:ext>
            </a:extLst>
          </p:cNvSpPr>
          <p:nvPr/>
        </p:nvSpPr>
        <p:spPr>
          <a:xfrm>
            <a:off x="7058025" y="1986915"/>
            <a:ext cx="1647825" cy="371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007F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timeout</a:t>
            </a:r>
          </a:p>
        </p:txBody>
      </p:sp>
      <p:sp>
        <p:nvSpPr>
          <p:cNvPr id="16" name="AutoForm7"/>
          <p:cNvSpPr>
            <a:extLst>
              <a:ext uri="smNativeData">
                <pr:smNativeData xmlns:pr="pr" xmlns="" val="SMDATA_12_QQ1+URMAAAAlAAAALAEAAA0AAAAAkAAAAEgAAACQAAAASAAAAAAAAAABAAAAAAAAAAEAAABQAAAAAAAAAAAA4D8AAAAAAADgPw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AAAAAAAAAAAAAAAAUAAAAAQAAACMAAAAjAAAAIwAAAB4AAAAAAAAAZAAAAGQAAAAAAAAAZAAAAGQAAAAVAAAAYAAAAAEAAAAAAAAADwAAAMgAAAAAAAAAAAAAAAAAAABdNwAAmwcAAGX4//8BAAAAAAAAAAEAAABkAAAAAAAAABQAAAC9HgAAAAAAACYAAAAAAAAAQ+H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A////AQAAAAAAAAAAAAAAAAAAAAAAAAAAAAAAAAAAAAAAAAAAAAAAAAAAAACAgIADzMzMAMDA/wB/f38AAAAAAAAAAAAAAAAAAAAAAAAAAAAhAAAAGAAAABQAAACjKgAAwRgAAFY2AADaHQAAAAAAAA=="/>
              </a:ext>
            </a:extLst>
          </p:cNvSpPr>
          <p:nvPr/>
        </p:nvSpPr>
        <p:spPr>
          <a:xfrm>
            <a:off x="6931025" y="4023995"/>
            <a:ext cx="1901825" cy="828675"/>
          </a:xfrm>
          <a:prstGeom prst="flowChartProcess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27000" contourW="9525" prstMaterial="legacyMatte"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add monitor to PV</a:t>
            </a:r>
          </a:p>
        </p:txBody>
      </p:sp>
      <p:cxnSp>
        <p:nvCxnSpPr>
          <p:cNvPr id="17" name="Verbindung7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B9MAAAaRQAAH0wAADBGAAAAAAAAA=="/>
              </a:ext>
            </a:extLst>
          </p:cNvCxnSpPr>
          <p:nvPr/>
        </p:nvCxnSpPr>
        <p:spPr>
          <a:xfrm rot="5400000">
            <a:off x="7529195" y="3670935"/>
            <a:ext cx="70612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18" name="AutoForm8"/>
          <p:cNvSpPr>
            <a:extLst>
              <a:ext uri="smNativeData">
                <pr:smNativeData xmlns:pr="pr" xmlns="" val="SMDATA_12_QQ1+URMAAAAlAAAALAEAAA0AAAAAkAAAAEgAAACQAAAASAAAAAAAAAABAAAAAAAAAAEAAABQAAAAAAAAAAAA4D8AAAAAAADgPw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AAAAAAAAAAAAAAAAUAAAAAQAAACMAAAAjAAAAIwAAAB4AAAAAAAAAZAAAAGQAAAAAAAAAZAAAAGQAAAAVAAAAYAAAAAEAAAAAAAAADwAAAMgAAAAAAAAAAAAAAAAAAABdNwAAmwcAAGX4//8BAAAAAAAAAAEAAABkAAAAAAAAABQAAAC9HgAAAAAAACYAAAAAAAAAQ+H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A////AQAAAAAAAAAAAAAAAAAAAAAAAAAAAAAAAAAAAAAAAAAAAAAAAAAAAACAgIADzMzMAMDA/wB/f38AAAAAAAAAAAAAAAAAAAAAAAAAAAAhAAAAGAAAABQAAAB5HgAAbRkAAConAAAtHQAAAAAAAA=="/>
              </a:ext>
            </a:extLst>
          </p:cNvSpPr>
          <p:nvPr/>
        </p:nvSpPr>
        <p:spPr>
          <a:xfrm>
            <a:off x="4953635" y="4133215"/>
            <a:ext cx="1412875" cy="609600"/>
          </a:xfrm>
          <a:prstGeom prst="flowChartProcess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27000" contourW="9525" prstMaterial="legacyMatte"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monitor</a:t>
            </a:r>
          </a:p>
        </p:txBody>
      </p:sp>
      <p:cxnSp>
        <p:nvCxnSpPr>
          <p:cNvPr id="19" name="Verbindung8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gAAAP8AAAAoAAAAAQAAACMAAAAjAAAAIwAAAB4AAAAAAAAAZAAAAGQAAAAA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AqJwAATRsAAKMqAABOGwAAAAAAAA=="/>
              </a:ext>
            </a:extLst>
          </p:cNvCxnSpPr>
          <p:nvPr/>
        </p:nvCxnSpPr>
        <p:spPr>
          <a:xfrm rot="5400000" flipH="1">
            <a:off x="6648450" y="4156075"/>
            <a:ext cx="635" cy="56451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20" name="Verbindung9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gAAAP8AAAAoAAAAAQAAACMAAAAjAAAAIwAAAB4AAAAAAAAAlgAAAJYAAAAA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DAGQAAQhsAAHkeAABNGwAAAAAAAA=="/>
              </a:ext>
            </a:extLst>
          </p:cNvCxnSpPr>
          <p:nvPr/>
        </p:nvCxnSpPr>
        <p:spPr>
          <a:xfrm rot="16200000" flipH="1">
            <a:off x="4566285" y="4050665"/>
            <a:ext cx="6985" cy="76771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miter lim="800000"/>
            <a:headEnd type="none" w="lg" len="lg"/>
            <a:tailEnd type="none" w="lg" len="lg"/>
          </a:ln>
          <a:effectLst/>
        </p:spPr>
      </p:cxnSp>
      <p:sp>
        <p:nvSpPr>
          <p:cNvPr id="21" name="AutoForm9"/>
          <p:cNvSpPr>
            <a:extLst>
              <a:ext uri="smNativeData">
                <pr:smNativeData xmlns:pr="pr" xmlns="" val="SMDATA_12_QQ1+URMAAAAlAAAALAEAAA0AAAAAkAAAAEgAAACQAAAASAAAAAAAAAABAAAAAAAAAAEAAABQAAAAAAAAAAAA4D8AAAAAAADgPwAAAAAAAOA/AAAAAAAA4D8AAAAAAADgPwAAAAAAAOA/AAAAAAAA4D8AAAAAAADgPwAAAAAAAOA/AAAAAAAA4D8CAAAAjAAAAAEAAAAAAAAAT4G9AP///wgAAAAAAAAAAAAAAAAAAAAAAAAAAAAAAAAAAAAAeAAAAAEAAABAAAAAAAAAAAAAAABaAAAAAAAAAAAAAAAAAAAAAAAAAAAAAAAAAAAAAAAAAAAAAAAAAAAAAAAAAAAAAAAAAAAAAAAAAAAAAAAAAAAAAAAAAAAAAAAAAAAAFAAAADwAAAAAAAAAAAAAAAAAAAAUAAAAAQAAACMAAAAjAAAAIwAAAB4AAAAAAAAAZAAAAGQAAAAAAAAAZAAAAGQAAAAVAAAAYAAAAAEAAAAAAAAADwAAAMgAAAAAAAAAAAAAAAAAAABdNwAAmwcAAGX4//8BAAAAAAAAAAEAAABkAAAAAAAAABQAAAC9HgAAAAAAACYAAAAAAAAAQ+H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A////AQAAAAAAAAAAAAAAAAAAAAAAAAAAAAAAAAAAAAAAAAAAAAAAAAAAAACAgIADzMzMAMDA/wB/f38AAAAAAAAAAAAAAAAAAAAAAAAAAAAhAAAAGAAAABQAAAAVHQAAhB4AAI8oAAAqIQAAAAAAAA=="/>
              </a:ext>
            </a:extLst>
          </p:cNvSpPr>
          <p:nvPr/>
        </p:nvSpPr>
        <p:spPr>
          <a:xfrm>
            <a:off x="4727575" y="4960620"/>
            <a:ext cx="1865630" cy="430530"/>
          </a:xfrm>
          <a:prstGeom prst="flowChartProcess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27000" contourW="9525" prstMaterial="legacyMatte"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wait 4 value</a:t>
            </a:r>
          </a:p>
        </p:txBody>
      </p:sp>
      <p:cxnSp>
        <p:nvCxnSpPr>
          <p:cNvPr id="22" name="Verbindung10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BvEgAA1x8AABUdAADXHwAAAAAAAA=="/>
              </a:ext>
            </a:extLst>
          </p:cNvCxnSpPr>
          <p:nvPr/>
        </p:nvCxnSpPr>
        <p:spPr>
          <a:xfrm rot="5400000">
            <a:off x="3862070" y="4310380"/>
            <a:ext cx="0" cy="173101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23" name="Verbindung11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gAAAP8AAAAoAAAAAQAAACMAAAAjAAAAIwAAAB4AAAAAAAAAlgAAAJYAAAAA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DSIgAALR0AANIiAACEHgAAAAAAAA=="/>
              </a:ext>
            </a:extLst>
          </p:cNvCxnSpPr>
          <p:nvPr/>
        </p:nvCxnSpPr>
        <p:spPr>
          <a:xfrm rot="5400000">
            <a:off x="5551805" y="4851400"/>
            <a:ext cx="217805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miter lim="800000"/>
            <a:headEnd type="none" w="lg" len="lg"/>
            <a:tailEnd type="none" w="lg" len="lg"/>
          </a:ln>
          <a:effectLst/>
        </p:spPr>
      </p:cxnSp>
      <p:cxnSp>
        <p:nvCxnSpPr>
          <p:cNvPr id="24" name="Verbindung12"/>
          <p:cNvCxnSpPr>
            <a:extLst>
              <a:ext uri="smNativeData">
                <pr:smNativeData xmlns:pr="pr" xmlns="" val="SMDATA_12_QQ1+URMAAAAlAAAAD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CPKAAA2h0AAH0wAADXHwAAAAAAAA=="/>
              </a:ext>
            </a:extLst>
          </p:cNvCxnSpPr>
          <p:nvPr/>
        </p:nvCxnSpPr>
        <p:spPr>
          <a:xfrm rot="5400000">
            <a:off x="7075805" y="4370070"/>
            <a:ext cx="323215" cy="1289050"/>
          </a:xfrm>
          <a:prstGeom prst="bentConnector2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25" name="Rechteck2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AHQAA8iIAAOMnAAA7JQAAAAAAAA=="/>
              </a:ext>
            </a:extLst>
          </p:cNvSpPr>
          <p:nvPr/>
        </p:nvSpPr>
        <p:spPr>
          <a:xfrm>
            <a:off x="4836160" y="5680710"/>
            <a:ext cx="1647825" cy="371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007F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timeout</a:t>
            </a:r>
          </a:p>
        </p:txBody>
      </p:sp>
      <p:cxnSp>
        <p:nvCxnSpPr>
          <p:cNvPr id="26" name="Verbindung13"/>
          <p:cNvCxnSpPr>
            <a:extLst>
              <a:ext uri="smNativeData">
                <pr:smNativeData xmlns:pr="pr" xmlns="" val="SMDATA_12_QQ1+URMAAAAlAAAADQ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AoAAAAAQAAACMAAAAjAAAAIwAAAB4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DSIgAAKiEAANIiAADyIgAAAAAAAA=="/>
              </a:ext>
            </a:extLst>
          </p:cNvCxnSpPr>
          <p:nvPr/>
        </p:nvCxnSpPr>
        <p:spPr>
          <a:xfrm rot="16200000">
            <a:off x="5515610" y="5535930"/>
            <a:ext cx="28956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27" name="Rechteck3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QEgAAhBUAAAUWAADNFwAAAAAAAA=="/>
              </a:ext>
            </a:extLst>
          </p:cNvSpPr>
          <p:nvPr/>
        </p:nvSpPr>
        <p:spPr>
          <a:xfrm>
            <a:off x="2936240" y="3497580"/>
            <a:ext cx="643255" cy="371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007F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YES</a:t>
            </a:r>
          </a:p>
        </p:txBody>
      </p:sp>
      <p:sp>
        <p:nvSpPr>
          <p:cNvPr id="28" name="Rechteck4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3HAAAiRAAACwgAADSEgAAAAAAAA=="/>
              </a:ext>
            </a:extLst>
          </p:cNvSpPr>
          <p:nvPr/>
        </p:nvSpPr>
        <p:spPr>
          <a:xfrm>
            <a:off x="4586605" y="2687955"/>
            <a:ext cx="643255" cy="371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NO</a:t>
            </a:r>
          </a:p>
        </p:txBody>
      </p:sp>
      <p:sp>
        <p:nvSpPr>
          <p:cNvPr id="29" name="Rechteck6"/>
          <p:cNvSpPr>
            <a:extLst>
              <a:ext uri="smNativeData">
                <pr:smNativeData xmlns:pr="pr" xmlns="" val="SMDATA_12_QQ1+U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gKgAAogkAALg2AADrCwAAAAAAAA=="/>
              </a:ext>
            </a:extLst>
          </p:cNvSpPr>
          <p:nvPr/>
        </p:nvSpPr>
        <p:spPr>
          <a:xfrm>
            <a:off x="6888480" y="1565910"/>
            <a:ext cx="2006600" cy="371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first call</a:t>
            </a:r>
          </a:p>
        </p:txBody>
      </p:sp>
      <p:sp>
        <p:nvSpPr>
          <p:cNvPr id="30" name="Freihandform1"/>
          <p:cNvSpPr>
            <a:extLst>
              <a:ext uri="smNativeData">
                <pr:smNativeData xmlns:pr="pr" xmlns="" val="SMDATA_12_QQ1+URMAAAAlAAAACwAAAA0AAAAAAAAAAAAAAAAcGwAA2RkAAAAAAAAAAAAAAAAAAAEAAABQAAAAAAAAAAAA4D8AAAAAAADgPwAAAAAAAOA/AAAAAAAA4D8AAAAAAADgPwAAAAAAAOA/AAAAAAAA4D8AAAAAAADgPwAAAAAAAOA/AAAAAAAA4D8CAAAAjAAAAAEAAAAAAAAA////AP///wg9AAAAAAAAAAAAAAAAAAAAAAAAAAAAAAAAAAAAeAAAAAEAAABAAAAAAAAAAAAAAABaAAAAAAAAAAAAAAAAAAAAAAAAAAAAAAAAAAAAAAAAAAAAAAAAAAAAAAAAAAAAAAAAAAAAAAAAAAAAAAAAAAAAAAAAAAAAAAAAAAAAFAAAADwAAAABAAAABwAAAAAAAAko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//8A////AQAAAAAAAAAAAAAAAAAAAAAAAAAAAAAAAAAAAAAAAAAAAAAAAn9/fwCAgIADzMzMAMDA/wB/f38AAAAAAAAAAAAAAAAAAAAAAAAAAAAhAAAAGAAAABQAAABEHAAA6wsAAGA3AADEJQAAAAAAAA=="/>
              </a:ext>
            </a:extLst>
          </p:cNvSpPr>
          <p:nvPr/>
        </p:nvSpPr>
        <p:spPr>
          <a:xfrm>
            <a:off x="4594860" y="1937385"/>
            <a:ext cx="4406900" cy="4201795"/>
          </a:xfrm>
          <a:custGeom>
            <a:avLst/>
            <a:gdLst/>
            <a:ahLst/>
            <a:cxnLst/>
            <a:rect l="0" t="0" r="4406900" b="4201795"/>
            <a:pathLst>
              <a:path w="4406900" h="4201795">
                <a:moveTo>
                  <a:pt x="2006462" y="0"/>
                </a:moveTo>
                <a:lnTo>
                  <a:pt x="4406900" y="27101"/>
                </a:lnTo>
                <a:lnTo>
                  <a:pt x="4406900" y="4201795"/>
                </a:lnTo>
                <a:lnTo>
                  <a:pt x="0" y="4201795"/>
                </a:lnTo>
                <a:lnTo>
                  <a:pt x="0" y="2884112"/>
                </a:lnTo>
                <a:lnTo>
                  <a:pt x="2026072" y="2884112"/>
                </a:lnTo>
                <a:lnTo>
                  <a:pt x="2006462" y="2009088"/>
                </a:lnTo>
                <a:lnTo>
                  <a:pt x="2006462" y="0"/>
                </a:lnTo>
                <a:close/>
              </a:path>
            </a:pathLst>
          </a:custGeom>
          <a:solidFill>
            <a:srgbClr val="FFFFFF">
              <a:alpha val="39000"/>
            </a:srgbClr>
          </a:solidFill>
          <a:ln w="25400" cap="flat" cmpd="sng" algn="ctr">
            <a:solidFill>
              <a:schemeClr val="tx1"/>
            </a:solidFill>
            <a:prstDash val="sysDashDotDot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1" name="Fußzeilen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FCQAAuicAAHAxAAB+KQAAAAAAAA=="/>
              </a:ext>
            </a:extLst>
          </p:cNvSpPr>
          <p:nvPr/>
        </p:nvSpPr>
        <p:spPr>
          <a:xfrm>
            <a:off x="1506855" y="6457950"/>
            <a:ext cx="6529705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t>Carsten Winkler           A lightweight LabVIEW™-EPICS-Interface</a:t>
            </a:r>
          </a:p>
        </p:txBody>
      </p:sp>
      <p:sp>
        <p:nvSpPr>
          <p:cNvPr id="32" name="FoliennummerBereich1"/>
          <p:cNvSpPr>
            <a:extLst>
              <a:ext uri="smNativeData">
                <pr:smNativeData xmlns:pr="pr" xmlns="" val="SMDATA_12_QQ1+U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hMQAAuicAAGk1AAB+KQAAAAAAAA=="/>
              </a:ext>
            </a:extLst>
          </p:cNvSpPr>
          <p:nvPr/>
        </p:nvSpPr>
        <p:spPr>
          <a:xfrm>
            <a:off x="8108315" y="6457950"/>
            <a:ext cx="574040" cy="287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8EC6A-24D2-1D1A-9CF0-D24FA2BE6A87}" type="slidenum">
              <a:rPr/>
              <a:pPr marL="0" marR="0" indent="0" algn="r" defTabSz="4495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9</a:t>
            </a:fld>
            <a:endParaRPr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  <p:extLst mod="1">
      <p:ext uri="smNativeData">
        <pr:smNativeData xmlns:pr="pr" xmlns="" val="QQ1+URwAAAAFAAAA/f///wEAAAABAAAAAAAAAAAAAAAAAAAAAAAAAAkAAAD9////AQAAAAEAAAAAAAAAAAAAAAAAAAAAAAAACwAAAP3///8BAAAAAQAAAAAAAAAAAAAAAAAAAAAAAAANAAAA/////wEAAAABAAAAAAAAAAAAAAAAAAAAAAAAAA8AAAD9////AQAAAAEAAAAAAAAAAAAAAAAAAAAAAAAAEwAAAP3///8BAAAAAQAAAAAAAAAAAAAAAAAAAAAAAAAVAAAA/f///wEAAAABAAAAAAAAAAAAAAAAAAAAAAAAABcAAAD/////AQAAAAEAAAAAAAAAAAAAAAAAAAAAAAAAGwAAAP3///8BAAAAAQAAAAAAAAAAAAAAAAAAAAAAAAAdAAAA/f///wEAAAABAAAAAAAAAAAAAAAAAAAAAAAAACEAAAD9////AQAAAAEAAAAAAAAAAAAAAAAAAAAAAAAAIwAAAP3///8BAAAAAQAAAAAAAAAAAAAAAAAAAAAAAAAnAAAA/f///wEAAAABAAAAAAAAAAAAAAAAAAAAAAAAACkAAAD9////AQAAAAEAAAAAAAAAAAAAAAAAAAAAAAAAKwAAAP3///8BAAAAAQAAAAAAAAAAAAAAAAAAAAAAAAAtAAAA/////wEAAAABAAAAAAAAAAAAAAAAAAAAAAAAAC8AAAD9////AQAAAAEAAAAAAAAAAAAAAAAAAAAAAAAAMwAAAP3///8BAAAAAQAAAAAAAAAAAAAAAAAAAAAAAAA1AAAA/f///wEAAAABAAAAAAAAAAAAAAAAAAAAAAAAADcAAAD9////AQAAAAEAAAAAAAAAAAAAAAAAAAAAAAAAOQAAAP3///8BAAAAAQAAAAAAAAAAAAAAAAAAAAAAAAA9AAAA/f///wEAAAABAAAAAAAAAAAAAAAAAAAAAAAAAD8AAAD/////AQAAAAEAAAAAAAAAAAAAAAAAAAAAAAAAQwAAAP3///8BAAAAAQAAAAAAAAAAAAAAAAAAAAAAAABFAAAA/f///wEAAAABAAAAAAAAAAAAAAAAAAAAAAAAAEcAAAD9////AQAAAAEAAAAAAAAAAAAAAAAAAAAAAAAASQAAAP////8BAAAAAQAAAAAAAAAAAAAAAAAAAAAAAABLAAAA/f///wEAAAABAAAAAAAAAAAAAAAAAAAAAAAAAA==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Bildschirmpräsentation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Calibri</vt:lpstr>
      <vt:lpstr>Gazzarelli</vt:lpstr>
      <vt:lpstr>Wingdings</vt:lpstr>
      <vt:lpstr>Impact</vt:lpstr>
      <vt:lpstr>MS Shell Dlg 2</vt:lpstr>
      <vt:lpstr>Presentation</vt:lpstr>
      <vt:lpstr>Presentation</vt:lpstr>
      <vt:lpstr>Presentation</vt:lpstr>
      <vt:lpstr>Presentation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Lab - simplify your LabVIEW-EPICS communication</dc:title>
  <dc:subject>EPICS meeting 2013</dc:subject>
  <dc:creator>Carsten Winkler</dc:creator>
  <cp:keywords>CA Lab, LabVIEW, EPICS, HZB, BESSY</cp:keywords>
  <dc:description>A project of Helmholtz-Berlin Zentrum</dc:description>
  <cp:lastModifiedBy>Carsten Winkler</cp:lastModifiedBy>
  <cp:revision>12</cp:revision>
  <dcterms:created xsi:type="dcterms:W3CDTF">2013-04-22T22:05:52Z</dcterms:created>
  <dcterms:modified xsi:type="dcterms:W3CDTF">2013-04-29T07:22:53Z</dcterms:modified>
</cp:coreProperties>
</file>